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70" r:id="rId5"/>
    <p:sldId id="268" r:id="rId6"/>
    <p:sldId id="272" r:id="rId7"/>
    <p:sldId id="273" r:id="rId8"/>
    <p:sldId id="314" r:id="rId9"/>
    <p:sldId id="313" r:id="rId10"/>
    <p:sldId id="274" r:id="rId11"/>
    <p:sldId id="275" r:id="rId12"/>
    <p:sldId id="276" r:id="rId13"/>
    <p:sldId id="277" r:id="rId14"/>
    <p:sldId id="280" r:id="rId15"/>
    <p:sldId id="282" r:id="rId16"/>
    <p:sldId id="281" r:id="rId17"/>
    <p:sldId id="283" r:id="rId18"/>
    <p:sldId id="286" r:id="rId19"/>
    <p:sldId id="284" r:id="rId20"/>
    <p:sldId id="285" r:id="rId21"/>
    <p:sldId id="258" r:id="rId22"/>
    <p:sldId id="259" r:id="rId23"/>
    <p:sldId id="260" r:id="rId24"/>
    <p:sldId id="262" r:id="rId25"/>
    <p:sldId id="311" r:id="rId26"/>
    <p:sldId id="290" r:id="rId27"/>
    <p:sldId id="291" r:id="rId28"/>
    <p:sldId id="289" r:id="rId29"/>
    <p:sldId id="287" r:id="rId30"/>
    <p:sldId id="288" r:id="rId31"/>
    <p:sldId id="263" r:id="rId32"/>
    <p:sldId id="310" r:id="rId33"/>
    <p:sldId id="300" r:id="rId34"/>
    <p:sldId id="301" r:id="rId35"/>
    <p:sldId id="298" r:id="rId36"/>
    <p:sldId id="299" r:id="rId37"/>
    <p:sldId id="292" r:id="rId38"/>
    <p:sldId id="293" r:id="rId39"/>
    <p:sldId id="264" r:id="rId40"/>
    <p:sldId id="325" r:id="rId41"/>
    <p:sldId id="329" r:id="rId42"/>
    <p:sldId id="316" r:id="rId43"/>
    <p:sldId id="304" r:id="rId44"/>
    <p:sldId id="302" r:id="rId45"/>
    <p:sldId id="305" r:id="rId46"/>
    <p:sldId id="303" r:id="rId47"/>
    <p:sldId id="294" r:id="rId48"/>
    <p:sldId id="295" r:id="rId49"/>
    <p:sldId id="296" r:id="rId50"/>
    <p:sldId id="326" r:id="rId51"/>
    <p:sldId id="327" r:id="rId52"/>
    <p:sldId id="328" r:id="rId53"/>
    <p:sldId id="331" r:id="rId54"/>
    <p:sldId id="265" r:id="rId55"/>
    <p:sldId id="317" r:id="rId56"/>
    <p:sldId id="318" r:id="rId57"/>
    <p:sldId id="297" r:id="rId58"/>
    <p:sldId id="319" r:id="rId59"/>
    <p:sldId id="320" r:id="rId60"/>
    <p:sldId id="321" r:id="rId61"/>
    <p:sldId id="308" r:id="rId62"/>
    <p:sldId id="307" r:id="rId63"/>
    <p:sldId id="309" r:id="rId64"/>
    <p:sldId id="306" r:id="rId65"/>
    <p:sldId id="266" r:id="rId66"/>
    <p:sldId id="267" r:id="rId67"/>
    <p:sldId id="322" r:id="rId68"/>
    <p:sldId id="330" r:id="rId69"/>
    <p:sldId id="323" r:id="rId70"/>
    <p:sldId id="324"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737429-72B6-4659-BC52-008D92353406}" type="datetimeFigureOut">
              <a:rPr lang="en-US" smtClean="0"/>
              <a:pPr/>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737429-72B6-4659-BC52-008D92353406}" type="datetimeFigureOut">
              <a:rPr lang="en-US" smtClean="0"/>
              <a:pPr/>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737429-72B6-4659-BC52-008D92353406}" type="datetimeFigureOut">
              <a:rPr lang="en-US" smtClean="0"/>
              <a:pPr/>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737429-72B6-4659-BC52-008D92353406}" type="datetimeFigureOut">
              <a:rPr lang="en-US" smtClean="0"/>
              <a:pPr/>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737429-72B6-4659-BC52-008D92353406}" type="datetimeFigureOut">
              <a:rPr lang="en-US" smtClean="0"/>
              <a:pPr/>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737429-72B6-4659-BC52-008D92353406}" type="datetimeFigureOut">
              <a:rPr lang="en-US" smtClean="0"/>
              <a:pPr/>
              <a:t>3/15/2018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737429-72B6-4659-BC52-008D92353406}" type="datetimeFigureOut">
              <a:rPr lang="en-US" smtClean="0"/>
              <a:pPr/>
              <a:t>3/15/2018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737429-72B6-4659-BC52-008D92353406}" type="datetimeFigureOut">
              <a:rPr lang="en-US" smtClean="0"/>
              <a:pPr/>
              <a:t>3/15/2018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37429-72B6-4659-BC52-008D92353406}" type="datetimeFigureOut">
              <a:rPr lang="en-US" smtClean="0"/>
              <a:pPr/>
              <a:t>3/15/2018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737429-72B6-4659-BC52-008D92353406}" type="datetimeFigureOut">
              <a:rPr lang="en-US" smtClean="0"/>
              <a:pPr/>
              <a:t>3/15/2018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737429-72B6-4659-BC52-008D92353406}" type="datetimeFigureOut">
              <a:rPr lang="en-US" smtClean="0"/>
              <a:pPr/>
              <a:t>3/15/2018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06DCF-B0EA-411C-9228-56BABBAC37B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737429-72B6-4659-BC52-008D92353406}" type="datetimeFigureOut">
              <a:rPr lang="en-US" smtClean="0"/>
              <a:pPr/>
              <a:t>3/15/2018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06DCF-B0EA-411C-9228-56BABBAC37B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File:Tetracycline_Structural_Formula_V.1.svg" TargetMode="Externa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fesbukerbrebes.blogspot.com/2015/10/sedekah-laut.html"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thearoengbinangproject.com/gresik/makam-tumenggung-poespo-negoro-5.jpg" TargetMode="External"/><Relationship Id="rId2" Type="http://schemas.openxmlformats.org/officeDocument/2006/relationships/image" Target="../media/image5.jpeg"/><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3">
              <a:lumMod val="50000"/>
            </a:schemeClr>
          </a:solidFill>
        </p:spPr>
        <p:txBody>
          <a:bodyPr/>
          <a:lstStyle/>
          <a:p>
            <a:r>
              <a:rPr lang="en-US" dirty="0" smtClean="0">
                <a:solidFill>
                  <a:schemeClr val="bg1"/>
                </a:solidFill>
              </a:rPr>
              <a:t>TAJDID</a:t>
            </a:r>
            <a:endParaRPr lang="en-US" dirty="0">
              <a:solidFill>
                <a:schemeClr val="bg1"/>
              </a:solidFill>
            </a:endParaRPr>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Gambar terkait"/>
          <p:cNvPicPr>
            <a:picLocks noGrp="1"/>
          </p:cNvPicPr>
          <p:nvPr>
            <p:ph idx="1"/>
          </p:nvPr>
        </p:nvPicPr>
        <p:blipFill>
          <a:blip r:embed="rId2" cstate="print"/>
          <a:srcRect/>
          <a:stretch>
            <a:fillRect/>
          </a:stretch>
        </p:blipFill>
        <p:spPr bwMode="auto">
          <a:xfrm>
            <a:off x="457200" y="685800"/>
            <a:ext cx="8381999" cy="5562600"/>
          </a:xfrm>
          <a:prstGeom prst="rect">
            <a:avLst/>
          </a:prstGeom>
          <a:noFill/>
          <a:ln w="9525">
            <a:noFill/>
            <a:miter lim="800000"/>
            <a:headEnd/>
            <a:tailEnd/>
          </a:ln>
        </p:spPr>
      </p:pic>
      <p:sp>
        <p:nvSpPr>
          <p:cNvPr id="8" name="Rectangle 7"/>
          <p:cNvSpPr/>
          <p:nvPr/>
        </p:nvSpPr>
        <p:spPr>
          <a:xfrm>
            <a:off x="2667000" y="152400"/>
            <a:ext cx="3429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Contoh</a:t>
            </a:r>
            <a:r>
              <a:rPr lang="en-US" dirty="0" smtClean="0"/>
              <a:t> </a:t>
            </a:r>
            <a:r>
              <a:rPr lang="en-US" dirty="0" err="1" smtClean="0"/>
              <a:t>Modernisasi</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edung SD Muhammadiyah 1 Cileungsi"/>
          <p:cNvPicPr>
            <a:picLocks noGrp="1"/>
          </p:cNvPicPr>
          <p:nvPr>
            <p:ph idx="1"/>
          </p:nvPr>
        </p:nvPicPr>
        <p:blipFill>
          <a:blip r:embed="rId2"/>
          <a:srcRect/>
          <a:stretch>
            <a:fillRect/>
          </a:stretch>
        </p:blipFill>
        <p:spPr bwMode="auto">
          <a:xfrm>
            <a:off x="457200" y="838200"/>
            <a:ext cx="8229600" cy="5105400"/>
          </a:xfrm>
          <a:prstGeom prst="rect">
            <a:avLst/>
          </a:prstGeom>
          <a:noFill/>
          <a:ln w="9525">
            <a:noFill/>
            <a:miter lim="800000"/>
            <a:headEnd/>
            <a:tailEnd/>
          </a:ln>
        </p:spPr>
      </p:pic>
      <p:sp>
        <p:nvSpPr>
          <p:cNvPr id="7" name="Rectangle 6"/>
          <p:cNvSpPr/>
          <p:nvPr/>
        </p:nvSpPr>
        <p:spPr>
          <a:xfrm>
            <a:off x="2362200" y="6096000"/>
            <a:ext cx="4114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Gedung</a:t>
            </a:r>
            <a:r>
              <a:rPr lang="en-US" sz="1400" dirty="0" smtClean="0"/>
              <a:t> SD </a:t>
            </a:r>
            <a:r>
              <a:rPr lang="en-US" sz="1400" dirty="0" err="1" smtClean="0"/>
              <a:t>Muhammadiyah</a:t>
            </a:r>
            <a:r>
              <a:rPr lang="en-US" sz="1400" dirty="0" smtClean="0"/>
              <a:t> 1 </a:t>
            </a:r>
            <a:r>
              <a:rPr lang="en-US" sz="1400" dirty="0" err="1" smtClean="0"/>
              <a:t>Cileu</a:t>
            </a:r>
            <a:r>
              <a:rPr lang="en-US" sz="1600" dirty="0" err="1" smtClean="0"/>
              <a:t>ngsi</a:t>
            </a:r>
            <a:endParaRPr 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http://muhammadiyahcileungsi.org/wp-content/uploads/2017/01/Gedung-SMP-Muhammadiyah-1-Cileungsi-678x381.jpg"/>
          <p:cNvPicPr>
            <a:picLocks noGrp="1"/>
          </p:cNvPicPr>
          <p:nvPr>
            <p:ph idx="1"/>
          </p:nvPr>
        </p:nvPicPr>
        <p:blipFill>
          <a:blip r:embed="rId2"/>
          <a:srcRect/>
          <a:stretch>
            <a:fillRect/>
          </a:stretch>
        </p:blipFill>
        <p:spPr bwMode="auto">
          <a:xfrm>
            <a:off x="533400" y="762000"/>
            <a:ext cx="8153400" cy="5181599"/>
          </a:xfrm>
          <a:prstGeom prst="rect">
            <a:avLst/>
          </a:prstGeom>
          <a:noFill/>
          <a:ln w="9525">
            <a:noFill/>
            <a:miter lim="800000"/>
            <a:headEnd/>
            <a:tailEnd/>
          </a:ln>
        </p:spPr>
      </p:pic>
      <p:sp>
        <p:nvSpPr>
          <p:cNvPr id="5" name="Rounded Rectangle 4"/>
          <p:cNvSpPr/>
          <p:nvPr/>
        </p:nvSpPr>
        <p:spPr>
          <a:xfrm>
            <a:off x="2819400" y="6172200"/>
            <a:ext cx="3962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Gedung</a:t>
            </a:r>
            <a:r>
              <a:rPr lang="en-US" sz="1400" dirty="0" smtClean="0"/>
              <a:t> SMP </a:t>
            </a:r>
            <a:r>
              <a:rPr lang="en-US" sz="1400" dirty="0" err="1" smtClean="0"/>
              <a:t>Muhammadiyah</a:t>
            </a:r>
            <a:r>
              <a:rPr lang="en-US" sz="1400" dirty="0" smtClean="0"/>
              <a:t> 1 </a:t>
            </a:r>
            <a:r>
              <a:rPr lang="en-US" sz="1400" dirty="0" err="1" smtClean="0"/>
              <a:t>Cileungsi</a:t>
            </a:r>
            <a:endParaRPr lang="en-US" sz="1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sil gambar untuk SMPMUHAMMADIYAH"/>
          <p:cNvPicPr>
            <a:picLocks noGrp="1"/>
          </p:cNvPicPr>
          <p:nvPr>
            <p:ph idx="1"/>
          </p:nvPr>
        </p:nvPicPr>
        <p:blipFill>
          <a:blip r:embed="rId2"/>
          <a:srcRect/>
          <a:stretch>
            <a:fillRect/>
          </a:stretch>
        </p:blipFill>
        <p:spPr bwMode="auto">
          <a:xfrm>
            <a:off x="457200" y="838200"/>
            <a:ext cx="81534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http://sangpencerah.id/wp-content/uploads/2016/11/Gondanglegi-OK-696x358.jpeg"/>
          <p:cNvPicPr>
            <a:picLocks noGrp="1"/>
          </p:cNvPicPr>
          <p:nvPr>
            <p:ph sz="half" idx="1"/>
          </p:nvPr>
        </p:nvPicPr>
        <p:blipFill>
          <a:blip r:embed="rId2"/>
          <a:srcRect/>
          <a:stretch>
            <a:fillRect/>
          </a:stretch>
        </p:blipFill>
        <p:spPr bwMode="auto">
          <a:xfrm>
            <a:off x="304800" y="457200"/>
            <a:ext cx="7848600" cy="4191000"/>
          </a:xfrm>
          <a:prstGeom prst="rect">
            <a:avLst/>
          </a:prstGeom>
          <a:noFill/>
          <a:ln w="9525">
            <a:noFill/>
            <a:miter lim="800000"/>
            <a:headEnd/>
            <a:tailEnd/>
          </a:ln>
        </p:spPr>
      </p:pic>
      <p:sp>
        <p:nvSpPr>
          <p:cNvPr id="6" name="Rectangle 5"/>
          <p:cNvSpPr/>
          <p:nvPr/>
        </p:nvSpPr>
        <p:spPr>
          <a:xfrm>
            <a:off x="381000" y="4800600"/>
            <a:ext cx="4038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Titanium Building, SMK </a:t>
            </a:r>
            <a:r>
              <a:rPr lang="en-US" dirty="0" err="1" smtClean="0"/>
              <a:t>Muhammadiyah</a:t>
            </a:r>
            <a:r>
              <a:rPr lang="en-US" dirty="0" smtClean="0"/>
              <a:t> </a:t>
            </a:r>
            <a:r>
              <a:rPr lang="en-US" dirty="0" err="1" smtClean="0"/>
              <a:t>Gondanglegi</a:t>
            </a:r>
            <a:endParaRPr lang="en-US" dirty="0"/>
          </a:p>
        </p:txBody>
      </p:sp>
      <p:pic>
        <p:nvPicPr>
          <p:cNvPr id="7" name="Picture 6" descr="The Titanium Building, SMK Mutu tampak depan"/>
          <p:cNvPicPr/>
          <p:nvPr/>
        </p:nvPicPr>
        <p:blipFill>
          <a:blip r:embed="rId3"/>
          <a:srcRect/>
          <a:stretch>
            <a:fillRect/>
          </a:stretch>
        </p:blipFill>
        <p:spPr bwMode="auto">
          <a:xfrm>
            <a:off x="5562600" y="3048000"/>
            <a:ext cx="342900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Hasil gambar untuk rumah sakit muhammadiyah indah arsiteknya"/>
          <p:cNvPicPr>
            <a:picLocks noGrp="1"/>
          </p:cNvPicPr>
          <p:nvPr>
            <p:ph idx="1"/>
          </p:nvPr>
        </p:nvPicPr>
        <p:blipFill>
          <a:blip r:embed="rId2"/>
          <a:srcRect/>
          <a:stretch>
            <a:fillRect/>
          </a:stretch>
        </p:blipFill>
        <p:spPr bwMode="auto">
          <a:xfrm>
            <a:off x="457200" y="685800"/>
            <a:ext cx="83058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ambar terkait"/>
          <p:cNvPicPr>
            <a:picLocks noGrp="1"/>
          </p:cNvPicPr>
          <p:nvPr>
            <p:ph idx="1"/>
          </p:nvPr>
        </p:nvPicPr>
        <p:blipFill>
          <a:blip r:embed="rId2"/>
          <a:srcRect/>
          <a:stretch>
            <a:fillRect/>
          </a:stretch>
        </p:blipFill>
        <p:spPr bwMode="auto">
          <a:xfrm>
            <a:off x="457200" y="990600"/>
            <a:ext cx="83058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Hasil gambar untuk hotel muhammadiyah"/>
          <p:cNvPicPr/>
          <p:nvPr/>
        </p:nvPicPr>
        <p:blipFill>
          <a:blip r:embed="rId2" cstate="print"/>
          <a:srcRect/>
          <a:stretch>
            <a:fillRect/>
          </a:stretch>
        </p:blipFill>
        <p:spPr bwMode="auto">
          <a:xfrm>
            <a:off x="457200" y="457200"/>
            <a:ext cx="8077200" cy="5791200"/>
          </a:xfrm>
          <a:prstGeom prst="rect">
            <a:avLst/>
          </a:prstGeom>
          <a:noFill/>
          <a:ln w="9525">
            <a:noFill/>
            <a:miter lim="800000"/>
            <a:headEnd/>
            <a:tailEnd/>
          </a:ln>
        </p:spPr>
      </p:pic>
      <p:sp>
        <p:nvSpPr>
          <p:cNvPr id="6" name="Content Placeholder 5"/>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ambar terkait"/>
          <p:cNvPicPr>
            <a:picLocks noGrp="1"/>
          </p:cNvPicPr>
          <p:nvPr>
            <p:ph idx="1"/>
          </p:nvPr>
        </p:nvPicPr>
        <p:blipFill>
          <a:blip r:embed="rId2"/>
          <a:srcRect/>
          <a:stretch>
            <a:fillRect/>
          </a:stretch>
        </p:blipFill>
        <p:spPr bwMode="auto">
          <a:xfrm>
            <a:off x="838200" y="533400"/>
            <a:ext cx="7315200" cy="55110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sil gambar untuk hotel muhammadiyah malang"/>
          <p:cNvPicPr>
            <a:picLocks noGrp="1"/>
          </p:cNvPicPr>
          <p:nvPr>
            <p:ph idx="1"/>
          </p:nvPr>
        </p:nvPicPr>
        <p:blipFill>
          <a:blip r:embed="rId2"/>
          <a:srcRect/>
          <a:stretch>
            <a:fillRect/>
          </a:stretch>
        </p:blipFill>
        <p:spPr bwMode="auto">
          <a:xfrm>
            <a:off x="457200" y="609600"/>
            <a:ext cx="80772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2209800"/>
            <a:ext cx="2286000" cy="1524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t>Pengertian</a:t>
            </a:r>
            <a:r>
              <a:rPr lang="en-US" sz="2400" b="1" dirty="0" smtClean="0"/>
              <a:t> </a:t>
            </a:r>
            <a:r>
              <a:rPr lang="en-US" sz="2400" b="1" dirty="0" err="1" smtClean="0"/>
              <a:t>Tajdid</a:t>
            </a:r>
            <a:endParaRPr lang="en-US" sz="2400" b="1" dirty="0" smtClean="0"/>
          </a:p>
          <a:p>
            <a:pPr algn="ctr"/>
            <a:r>
              <a:rPr lang="en-US" dirty="0" smtClean="0"/>
              <a:t>(</a:t>
            </a:r>
            <a:r>
              <a:rPr lang="en-US" dirty="0" err="1" smtClean="0"/>
              <a:t>menurut</a:t>
            </a:r>
            <a:r>
              <a:rPr lang="en-US" dirty="0" smtClean="0"/>
              <a:t>: Imam al-</a:t>
            </a:r>
            <a:r>
              <a:rPr lang="en-US" dirty="0" err="1" smtClean="0"/>
              <a:t>Syatibi</a:t>
            </a:r>
            <a:r>
              <a:rPr lang="en-US" dirty="0" smtClean="0"/>
              <a:t>)</a:t>
            </a:r>
            <a:endParaRPr lang="en-US" dirty="0"/>
          </a:p>
        </p:txBody>
      </p:sp>
      <p:sp>
        <p:nvSpPr>
          <p:cNvPr id="5" name="Rounded Rectangle 4"/>
          <p:cNvSpPr/>
          <p:nvPr/>
        </p:nvSpPr>
        <p:spPr>
          <a:xfrm>
            <a:off x="2971800" y="1066800"/>
            <a:ext cx="19812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err="1" smtClean="0">
                <a:solidFill>
                  <a:schemeClr val="bg1"/>
                </a:solidFill>
              </a:rPr>
              <a:t>Lughawi</a:t>
            </a:r>
            <a:r>
              <a:rPr lang="en-US" sz="2000" b="1" i="1" dirty="0" smtClean="0">
                <a:solidFill>
                  <a:schemeClr val="bg1"/>
                </a:solidFill>
              </a:rPr>
              <a:t> </a:t>
            </a:r>
            <a:r>
              <a:rPr lang="en-US" sz="2000" dirty="0" smtClean="0">
                <a:solidFill>
                  <a:schemeClr val="bg1"/>
                </a:solidFill>
              </a:rPr>
              <a:t>/ </a:t>
            </a:r>
            <a:r>
              <a:rPr lang="en-US" sz="2000" dirty="0" err="1" smtClean="0">
                <a:solidFill>
                  <a:schemeClr val="bg1"/>
                </a:solidFill>
              </a:rPr>
              <a:t>bahasa</a:t>
            </a:r>
            <a:endParaRPr lang="en-US" sz="2000" dirty="0">
              <a:solidFill>
                <a:schemeClr val="bg1"/>
              </a:solidFill>
            </a:endParaRPr>
          </a:p>
        </p:txBody>
      </p:sp>
      <p:sp>
        <p:nvSpPr>
          <p:cNvPr id="6" name="Rounded Rectangle 5"/>
          <p:cNvSpPr/>
          <p:nvPr/>
        </p:nvSpPr>
        <p:spPr>
          <a:xfrm>
            <a:off x="2971800" y="40386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err="1" smtClean="0"/>
              <a:t>Istilahi</a:t>
            </a:r>
            <a:r>
              <a:rPr lang="en-US" sz="2000" b="1" i="1" dirty="0" smtClean="0"/>
              <a:t> </a:t>
            </a:r>
            <a:r>
              <a:rPr lang="en-US" sz="2000" dirty="0" smtClean="0"/>
              <a:t>/ </a:t>
            </a:r>
          </a:p>
          <a:p>
            <a:pPr algn="ctr"/>
            <a:r>
              <a:rPr lang="en-US" sz="2000" dirty="0" err="1" smtClean="0"/>
              <a:t>istilah</a:t>
            </a:r>
            <a:endParaRPr lang="en-US" sz="2000" dirty="0"/>
          </a:p>
        </p:txBody>
      </p:sp>
      <p:sp>
        <p:nvSpPr>
          <p:cNvPr id="7" name="Rounded Rectangle 6"/>
          <p:cNvSpPr/>
          <p:nvPr/>
        </p:nvSpPr>
        <p:spPr>
          <a:xfrm>
            <a:off x="5562600" y="609600"/>
            <a:ext cx="31242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Pembaharuan</a:t>
            </a:r>
            <a:r>
              <a:rPr lang="en-US" sz="2000" dirty="0" smtClean="0"/>
              <a:t>: </a:t>
            </a:r>
          </a:p>
          <a:p>
            <a:pPr algn="ctr"/>
            <a:r>
              <a:rPr lang="en-US" sz="2000" dirty="0" err="1" smtClean="0"/>
              <a:t>proses</a:t>
            </a:r>
            <a:r>
              <a:rPr lang="en-US" sz="2000" dirty="0" smtClean="0"/>
              <a:t>  </a:t>
            </a:r>
            <a:r>
              <a:rPr lang="en-US" sz="2000" dirty="0" err="1" smtClean="0"/>
              <a:t>memperbaharui</a:t>
            </a:r>
            <a:r>
              <a:rPr lang="en-US" sz="2000" dirty="0" smtClean="0"/>
              <a:t> </a:t>
            </a:r>
            <a:r>
              <a:rPr lang="en-US" sz="2000" dirty="0" err="1" smtClean="0"/>
              <a:t>sesuatu</a:t>
            </a:r>
            <a:r>
              <a:rPr lang="en-US" sz="2000" dirty="0" smtClean="0"/>
              <a:t> </a:t>
            </a:r>
            <a:r>
              <a:rPr lang="en-US" sz="2000" dirty="0" err="1" smtClean="0"/>
              <a:t>yg</a:t>
            </a:r>
            <a:r>
              <a:rPr lang="en-US" sz="2000" dirty="0" smtClean="0"/>
              <a:t> </a:t>
            </a:r>
            <a:r>
              <a:rPr lang="en-US" sz="2000" dirty="0" err="1" smtClean="0"/>
              <a:t>dipandang</a:t>
            </a:r>
            <a:r>
              <a:rPr lang="en-US" sz="2000" dirty="0" smtClean="0"/>
              <a:t> </a:t>
            </a:r>
            <a:r>
              <a:rPr lang="en-US" sz="2000" dirty="0" err="1" smtClean="0"/>
              <a:t>usang</a:t>
            </a:r>
            <a:r>
              <a:rPr lang="en-US" sz="2000" dirty="0" smtClean="0"/>
              <a:t> </a:t>
            </a:r>
            <a:r>
              <a:rPr lang="en-US" sz="2000" dirty="0" err="1" smtClean="0"/>
              <a:t>atau</a:t>
            </a:r>
            <a:r>
              <a:rPr lang="en-US" sz="2000" dirty="0" smtClean="0"/>
              <a:t> </a:t>
            </a:r>
            <a:r>
              <a:rPr lang="en-US" sz="2000" dirty="0" err="1" smtClean="0"/>
              <a:t>rusak</a:t>
            </a:r>
            <a:endParaRPr lang="en-US" sz="2000" dirty="0"/>
          </a:p>
        </p:txBody>
      </p:sp>
      <p:sp>
        <p:nvSpPr>
          <p:cNvPr id="8" name="Rounded Rectangle 7"/>
          <p:cNvSpPr/>
          <p:nvPr/>
        </p:nvSpPr>
        <p:spPr>
          <a:xfrm>
            <a:off x="5562600" y="2895600"/>
            <a:ext cx="3276600" cy="297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rgbClr val="FFFF00"/>
                </a:solidFill>
              </a:rPr>
              <a:t>Menghidupkan</a:t>
            </a:r>
            <a:r>
              <a:rPr lang="en-US" sz="2000" dirty="0" smtClean="0"/>
              <a:t> </a:t>
            </a:r>
            <a:r>
              <a:rPr lang="en-US" sz="2000" dirty="0" err="1" smtClean="0"/>
              <a:t>ajaran</a:t>
            </a:r>
            <a:r>
              <a:rPr lang="en-US" sz="2000" dirty="0" smtClean="0"/>
              <a:t> Quran </a:t>
            </a:r>
            <a:r>
              <a:rPr lang="en-US" sz="2000" dirty="0" err="1" smtClean="0"/>
              <a:t>dan</a:t>
            </a:r>
            <a:r>
              <a:rPr lang="en-US" sz="2000" dirty="0" smtClean="0"/>
              <a:t> </a:t>
            </a:r>
            <a:r>
              <a:rPr lang="en-US" sz="2000" dirty="0" err="1" smtClean="0"/>
              <a:t>Sunnah</a:t>
            </a:r>
            <a:r>
              <a:rPr lang="en-US" sz="2000" dirty="0" smtClean="0"/>
              <a:t> </a:t>
            </a:r>
            <a:r>
              <a:rPr lang="en-US" sz="2000" dirty="0" err="1" smtClean="0"/>
              <a:t>yg</a:t>
            </a:r>
            <a:r>
              <a:rPr lang="en-US" sz="2000" dirty="0" smtClean="0"/>
              <a:t> </a:t>
            </a:r>
            <a:r>
              <a:rPr lang="en-US" sz="2000" dirty="0" err="1" smtClean="0"/>
              <a:t>telah</a:t>
            </a:r>
            <a:r>
              <a:rPr lang="en-US" sz="2000" dirty="0" smtClean="0"/>
              <a:t> </a:t>
            </a:r>
            <a:r>
              <a:rPr lang="en-US" sz="2000" dirty="0" err="1" smtClean="0"/>
              <a:t>banyak</a:t>
            </a:r>
            <a:r>
              <a:rPr lang="en-US" sz="2000" dirty="0" smtClean="0"/>
              <a:t> </a:t>
            </a:r>
            <a:r>
              <a:rPr lang="en-US" sz="2000" dirty="0" err="1" smtClean="0"/>
              <a:t>ditinggalkan</a:t>
            </a:r>
            <a:r>
              <a:rPr lang="en-US" sz="2000" dirty="0" smtClean="0"/>
              <a:t> </a:t>
            </a:r>
            <a:r>
              <a:rPr lang="en-US" sz="2000" dirty="0" err="1" smtClean="0"/>
              <a:t>umatnya</a:t>
            </a:r>
            <a:r>
              <a:rPr lang="en-US" sz="2000" dirty="0" smtClean="0"/>
              <a:t>, </a:t>
            </a:r>
            <a:r>
              <a:rPr lang="en-US" sz="2000" dirty="0" err="1" smtClean="0"/>
              <a:t>dan</a:t>
            </a:r>
            <a:r>
              <a:rPr lang="en-US" sz="2000" dirty="0" smtClean="0"/>
              <a:t> </a:t>
            </a:r>
            <a:r>
              <a:rPr lang="en-US" sz="2000" dirty="0" err="1" smtClean="0">
                <a:solidFill>
                  <a:srgbClr val="FFFF00"/>
                </a:solidFill>
              </a:rPr>
              <a:t>memurnikan</a:t>
            </a:r>
            <a:r>
              <a:rPr lang="en-US" sz="2000" dirty="0" smtClean="0"/>
              <a:t> </a:t>
            </a:r>
            <a:r>
              <a:rPr lang="en-US" sz="2000" dirty="0" err="1" smtClean="0"/>
              <a:t>pemahaman</a:t>
            </a:r>
            <a:r>
              <a:rPr lang="en-US" sz="2000" dirty="0" smtClean="0"/>
              <a:t> </a:t>
            </a:r>
            <a:r>
              <a:rPr lang="en-US" sz="2000" dirty="0" err="1" smtClean="0"/>
              <a:t>dan</a:t>
            </a:r>
            <a:r>
              <a:rPr lang="en-US" sz="2000" dirty="0" smtClean="0"/>
              <a:t> </a:t>
            </a:r>
            <a:r>
              <a:rPr lang="en-US" sz="2000" dirty="0" err="1" smtClean="0"/>
              <a:t>pengamalan</a:t>
            </a:r>
            <a:r>
              <a:rPr lang="en-US" sz="2000" dirty="0" smtClean="0"/>
              <a:t> agama Islam </a:t>
            </a:r>
            <a:r>
              <a:rPr lang="en-US" sz="2000" dirty="0" err="1" smtClean="0"/>
              <a:t>dari</a:t>
            </a:r>
            <a:r>
              <a:rPr lang="en-US" sz="2000" dirty="0" smtClean="0"/>
              <a:t> </a:t>
            </a:r>
            <a:r>
              <a:rPr lang="en-US" sz="2000" dirty="0" err="1" smtClean="0"/>
              <a:t>hal-hal</a:t>
            </a:r>
            <a:r>
              <a:rPr lang="en-US" sz="2000" dirty="0" smtClean="0"/>
              <a:t> </a:t>
            </a:r>
            <a:r>
              <a:rPr lang="en-US" sz="2000" dirty="0" err="1" smtClean="0"/>
              <a:t>yg</a:t>
            </a:r>
            <a:r>
              <a:rPr lang="en-US" sz="2000" dirty="0" smtClean="0"/>
              <a:t> </a:t>
            </a:r>
            <a:r>
              <a:rPr lang="en-US" sz="2000" dirty="0" err="1" smtClean="0"/>
              <a:t>tidak</a:t>
            </a:r>
            <a:r>
              <a:rPr lang="en-US" sz="2000" dirty="0" smtClean="0"/>
              <a:t> </a:t>
            </a:r>
            <a:r>
              <a:rPr lang="en-US" sz="2000" dirty="0" err="1" smtClean="0"/>
              <a:t>berasal</a:t>
            </a:r>
            <a:r>
              <a:rPr lang="en-US" sz="2000" dirty="0" smtClean="0"/>
              <a:t> </a:t>
            </a:r>
            <a:r>
              <a:rPr lang="en-US" sz="2000" dirty="0" err="1" smtClean="0"/>
              <a:t>dari</a:t>
            </a:r>
            <a:r>
              <a:rPr lang="en-US" sz="2000" dirty="0" smtClean="0"/>
              <a:t> Islam</a:t>
            </a:r>
            <a:r>
              <a:rPr lang="en-US" dirty="0" smtClean="0"/>
              <a:t>.</a:t>
            </a:r>
            <a:endParaRPr lang="en-US" dirty="0"/>
          </a:p>
        </p:txBody>
      </p:sp>
      <p:cxnSp>
        <p:nvCxnSpPr>
          <p:cNvPr id="10" name="Straight Arrow Connector 9"/>
          <p:cNvCxnSpPr>
            <a:stCxn id="4" idx="3"/>
          </p:cNvCxnSpPr>
          <p:nvPr/>
        </p:nvCxnSpPr>
        <p:spPr>
          <a:xfrm flipV="1">
            <a:off x="2514600" y="1524000"/>
            <a:ext cx="3810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3"/>
          </p:cNvCxnSpPr>
          <p:nvPr/>
        </p:nvCxnSpPr>
        <p:spPr>
          <a:xfrm>
            <a:off x="2514600" y="2971800"/>
            <a:ext cx="3810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3"/>
          </p:cNvCxnSpPr>
          <p:nvPr/>
        </p:nvCxnSpPr>
        <p:spPr>
          <a:xfrm flipV="1">
            <a:off x="4953000" y="1373188"/>
            <a:ext cx="533400" cy="36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029200" y="43434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sil gambar untuk kapal klinik muhammadiyah"/>
          <p:cNvPicPr>
            <a:picLocks noGrp="1"/>
          </p:cNvPicPr>
          <p:nvPr>
            <p:ph idx="1"/>
          </p:nvPr>
        </p:nvPicPr>
        <p:blipFill>
          <a:blip r:embed="rId2"/>
          <a:srcRect/>
          <a:stretch>
            <a:fillRect/>
          </a:stretch>
        </p:blipFill>
        <p:spPr bwMode="auto">
          <a:xfrm>
            <a:off x="533400" y="762000"/>
            <a:ext cx="8001000" cy="5440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219200"/>
            <a:ext cx="2362200" cy="9906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t>Tujuan</a:t>
            </a:r>
            <a:endParaRPr lang="en-US" sz="2400" b="1" dirty="0" smtClean="0"/>
          </a:p>
          <a:p>
            <a:pPr algn="ctr"/>
            <a:r>
              <a:rPr lang="en-US" sz="2400" b="1" dirty="0" err="1" smtClean="0"/>
              <a:t>Tajdid</a:t>
            </a:r>
            <a:endParaRPr lang="en-US" sz="2400" b="1" dirty="0"/>
          </a:p>
        </p:txBody>
      </p:sp>
      <p:sp>
        <p:nvSpPr>
          <p:cNvPr id="4" name="Rounded Rectangular Callout 3"/>
          <p:cNvSpPr/>
          <p:nvPr/>
        </p:nvSpPr>
        <p:spPr>
          <a:xfrm>
            <a:off x="2514600" y="2895600"/>
            <a:ext cx="5257800" cy="2590800"/>
          </a:xfrm>
          <a:prstGeom prst="wedgeRoundRectCallout">
            <a:avLst>
              <a:gd name="adj1" fmla="val -48919"/>
              <a:gd name="adj2" fmla="val -707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t>Memfungsikan</a:t>
            </a:r>
            <a:r>
              <a:rPr lang="en-US" sz="2400" dirty="0" smtClean="0"/>
              <a:t> Islam </a:t>
            </a:r>
            <a:r>
              <a:rPr lang="en-US" sz="2400" dirty="0" err="1" smtClean="0"/>
              <a:t>sebagai</a:t>
            </a:r>
            <a:r>
              <a:rPr lang="en-US" sz="2400" dirty="0" smtClean="0"/>
              <a:t> </a:t>
            </a:r>
            <a:r>
              <a:rPr lang="en-US" sz="2400" i="1" dirty="0" err="1" smtClean="0"/>
              <a:t>hudan</a:t>
            </a:r>
            <a:r>
              <a:rPr lang="en-US" sz="2400" i="1" dirty="0" smtClean="0"/>
              <a:t>, </a:t>
            </a:r>
            <a:r>
              <a:rPr lang="en-US" sz="2400" i="1" dirty="0" err="1" smtClean="0"/>
              <a:t>furqan</a:t>
            </a:r>
            <a:r>
              <a:rPr lang="en-US" sz="2400" i="1" dirty="0" smtClean="0"/>
              <a:t> &amp; </a:t>
            </a:r>
            <a:r>
              <a:rPr lang="en-US" sz="2400" i="1" dirty="0" err="1" smtClean="0"/>
              <a:t>rahmatan</a:t>
            </a:r>
            <a:r>
              <a:rPr lang="en-US" sz="2400" i="1" dirty="0" smtClean="0"/>
              <a:t> </a:t>
            </a:r>
            <a:r>
              <a:rPr lang="en-US" sz="2400" i="1" dirty="0" err="1" smtClean="0"/>
              <a:t>lil’alamin</a:t>
            </a:r>
            <a:r>
              <a:rPr lang="en-US" sz="2400" i="1" dirty="0" smtClean="0"/>
              <a:t>, </a:t>
            </a:r>
            <a:r>
              <a:rPr lang="en-US" sz="2400" dirty="0" err="1" smtClean="0"/>
              <a:t>termasuk</a:t>
            </a:r>
            <a:r>
              <a:rPr lang="en-US" sz="2400" dirty="0" smtClean="0"/>
              <a:t> </a:t>
            </a:r>
            <a:r>
              <a:rPr lang="en-US" sz="2400" dirty="0" err="1" smtClean="0"/>
              <a:t>mendasari</a:t>
            </a:r>
            <a:r>
              <a:rPr lang="en-US" sz="2400" dirty="0" smtClean="0"/>
              <a:t> </a:t>
            </a:r>
            <a:r>
              <a:rPr lang="en-US" sz="2400" dirty="0" err="1" smtClean="0"/>
              <a:t>dan</a:t>
            </a:r>
            <a:r>
              <a:rPr lang="en-US" sz="2400" dirty="0" smtClean="0"/>
              <a:t> </a:t>
            </a:r>
            <a:r>
              <a:rPr lang="en-US" sz="2400" dirty="0" err="1" smtClean="0"/>
              <a:t>membimbing</a:t>
            </a:r>
            <a:r>
              <a:rPr lang="en-US" sz="2400" dirty="0" smtClean="0"/>
              <a:t> </a:t>
            </a:r>
            <a:r>
              <a:rPr lang="en-US" sz="2400" dirty="0" err="1" smtClean="0"/>
              <a:t>perkembangan</a:t>
            </a:r>
            <a:r>
              <a:rPr lang="en-US" sz="2400" dirty="0" smtClean="0"/>
              <a:t> </a:t>
            </a:r>
            <a:r>
              <a:rPr lang="en-US" sz="2400" dirty="0" err="1" smtClean="0"/>
              <a:t>kehidupan</a:t>
            </a:r>
            <a:r>
              <a:rPr lang="en-US" sz="2400" dirty="0" smtClean="0"/>
              <a:t> </a:t>
            </a:r>
            <a:r>
              <a:rPr lang="en-US" sz="2400" dirty="0" err="1" smtClean="0"/>
              <a:t>masyarakat</a:t>
            </a:r>
            <a:r>
              <a:rPr lang="en-US" sz="2400" dirty="0" smtClean="0"/>
              <a:t>, </a:t>
            </a:r>
            <a:r>
              <a:rPr lang="en-US" sz="2400" dirty="0" err="1" smtClean="0"/>
              <a:t>ilmu</a:t>
            </a:r>
            <a:r>
              <a:rPr lang="en-US" sz="2400" dirty="0" smtClean="0"/>
              <a:t> </a:t>
            </a:r>
            <a:r>
              <a:rPr lang="en-US" sz="2400" dirty="0" err="1" smtClean="0"/>
              <a:t>pengetahuan</a:t>
            </a:r>
            <a:r>
              <a:rPr lang="en-US" sz="2400" dirty="0" smtClean="0"/>
              <a:t> &amp; </a:t>
            </a:r>
            <a:r>
              <a:rPr lang="en-US" sz="2400" dirty="0" err="1" smtClean="0"/>
              <a:t>teknologi</a:t>
            </a:r>
            <a:r>
              <a:rPr lang="en-US" sz="2400" dirty="0"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p:cNvSpPr/>
          <p:nvPr/>
        </p:nvSpPr>
        <p:spPr>
          <a:xfrm>
            <a:off x="457200" y="2667000"/>
            <a:ext cx="2514600" cy="1066800"/>
          </a:xfrm>
          <a:prstGeom prst="flowChartAlternateProcess">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t>Dimensi</a:t>
            </a:r>
            <a:endParaRPr lang="en-US" sz="2400" b="1" dirty="0" smtClean="0"/>
          </a:p>
          <a:p>
            <a:pPr algn="ctr"/>
            <a:r>
              <a:rPr lang="en-US" sz="2400" b="1" dirty="0" err="1" smtClean="0"/>
              <a:t>Tajdid</a:t>
            </a:r>
            <a:endParaRPr lang="en-US" sz="2400" b="1" dirty="0"/>
          </a:p>
        </p:txBody>
      </p:sp>
      <p:sp>
        <p:nvSpPr>
          <p:cNvPr id="4" name="Rounded Rectangle 3"/>
          <p:cNvSpPr/>
          <p:nvPr/>
        </p:nvSpPr>
        <p:spPr>
          <a:xfrm>
            <a:off x="3733800" y="762000"/>
            <a:ext cx="4343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 </a:t>
            </a:r>
            <a:r>
              <a:rPr lang="en-US" sz="2000" dirty="0" err="1" smtClean="0"/>
              <a:t>Pemurnian</a:t>
            </a:r>
            <a:r>
              <a:rPr lang="en-US" sz="2000" dirty="0" smtClean="0"/>
              <a:t> </a:t>
            </a:r>
            <a:r>
              <a:rPr lang="en-US" sz="2000" dirty="0" err="1" smtClean="0"/>
              <a:t>aqidah</a:t>
            </a:r>
            <a:r>
              <a:rPr lang="en-US" sz="2000" dirty="0" smtClean="0"/>
              <a:t> &amp; </a:t>
            </a:r>
            <a:r>
              <a:rPr lang="en-US" sz="2000" dirty="0" err="1" smtClean="0"/>
              <a:t>ibadah</a:t>
            </a:r>
            <a:r>
              <a:rPr lang="en-US" sz="2000" dirty="0" smtClean="0"/>
              <a:t> , </a:t>
            </a:r>
            <a:r>
              <a:rPr lang="en-US" sz="2000" dirty="0" err="1" smtClean="0"/>
              <a:t>serta</a:t>
            </a:r>
            <a:r>
              <a:rPr lang="en-US" sz="2000" dirty="0" smtClean="0"/>
              <a:t> </a:t>
            </a:r>
            <a:r>
              <a:rPr lang="en-US" sz="2000" dirty="0" err="1" smtClean="0"/>
              <a:t>pembentukan</a:t>
            </a:r>
            <a:r>
              <a:rPr lang="en-US" sz="2000" dirty="0" smtClean="0"/>
              <a:t>  </a:t>
            </a:r>
            <a:r>
              <a:rPr lang="en-US" sz="2000" dirty="0" err="1" smtClean="0"/>
              <a:t>akhlak</a:t>
            </a:r>
            <a:r>
              <a:rPr lang="en-US" sz="2000" dirty="0" smtClean="0"/>
              <a:t> </a:t>
            </a:r>
            <a:r>
              <a:rPr lang="en-US" sz="2000" dirty="0" err="1" smtClean="0"/>
              <a:t>mulia</a:t>
            </a:r>
            <a:r>
              <a:rPr lang="en-US" sz="2000" dirty="0" smtClean="0"/>
              <a:t> (al-</a:t>
            </a:r>
            <a:r>
              <a:rPr lang="en-US" sz="2000" dirty="0" err="1" smtClean="0"/>
              <a:t>akhlaq</a:t>
            </a:r>
            <a:r>
              <a:rPr lang="en-US" sz="2000" dirty="0" smtClean="0"/>
              <a:t> al-</a:t>
            </a:r>
            <a:r>
              <a:rPr lang="en-US" sz="2000" dirty="0" err="1" smtClean="0"/>
              <a:t>karimah</a:t>
            </a:r>
            <a:r>
              <a:rPr lang="en-US" sz="2000" dirty="0" smtClean="0"/>
              <a:t>)</a:t>
            </a:r>
            <a:endParaRPr lang="en-US" sz="2000" dirty="0"/>
          </a:p>
        </p:txBody>
      </p:sp>
      <p:sp>
        <p:nvSpPr>
          <p:cNvPr id="5" name="Rounded Rectangle 4"/>
          <p:cNvSpPr/>
          <p:nvPr/>
        </p:nvSpPr>
        <p:spPr>
          <a:xfrm>
            <a:off x="3733800" y="2743200"/>
            <a:ext cx="43434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2. Pembangunan </a:t>
            </a:r>
            <a:r>
              <a:rPr lang="en-US" sz="2000" dirty="0" err="1" smtClean="0"/>
              <a:t>sikap</a:t>
            </a:r>
            <a:r>
              <a:rPr lang="en-US" sz="2000" dirty="0" smtClean="0"/>
              <a:t> </a:t>
            </a:r>
            <a:r>
              <a:rPr lang="en-US" sz="2000" dirty="0" err="1" smtClean="0"/>
              <a:t>hidup</a:t>
            </a:r>
            <a:r>
              <a:rPr lang="en-US" sz="2000" dirty="0" smtClean="0"/>
              <a:t> </a:t>
            </a:r>
            <a:r>
              <a:rPr lang="en-US" sz="2000" dirty="0" err="1" smtClean="0"/>
              <a:t>dinamis</a:t>
            </a:r>
            <a:r>
              <a:rPr lang="en-US" sz="2000" dirty="0" smtClean="0"/>
              <a:t>, </a:t>
            </a:r>
            <a:r>
              <a:rPr lang="en-US" sz="2000" dirty="0" err="1" smtClean="0"/>
              <a:t>kreatif</a:t>
            </a:r>
            <a:r>
              <a:rPr lang="en-US" sz="2000" dirty="0" smtClean="0"/>
              <a:t>, </a:t>
            </a:r>
            <a:r>
              <a:rPr lang="en-US" sz="2000" dirty="0" err="1" smtClean="0"/>
              <a:t>progresif</a:t>
            </a:r>
            <a:r>
              <a:rPr lang="en-US" sz="2000" dirty="0" smtClean="0"/>
              <a:t> , </a:t>
            </a:r>
            <a:r>
              <a:rPr lang="en-US" sz="2000" dirty="0" err="1" smtClean="0"/>
              <a:t>dan</a:t>
            </a:r>
            <a:r>
              <a:rPr lang="en-US" sz="2000" dirty="0" smtClean="0"/>
              <a:t> </a:t>
            </a:r>
            <a:r>
              <a:rPr lang="en-US" sz="2000" dirty="0" err="1" smtClean="0"/>
              <a:t>berwawasan</a:t>
            </a:r>
            <a:r>
              <a:rPr lang="en-US" sz="2000" dirty="0" smtClean="0"/>
              <a:t> </a:t>
            </a:r>
            <a:r>
              <a:rPr lang="en-US" sz="2000" dirty="0" err="1" smtClean="0"/>
              <a:t>masa</a:t>
            </a:r>
            <a:r>
              <a:rPr lang="en-US" sz="2000" dirty="0" smtClean="0"/>
              <a:t> </a:t>
            </a:r>
            <a:r>
              <a:rPr lang="en-US" sz="2000" dirty="0" err="1" smtClean="0"/>
              <a:t>depan</a:t>
            </a:r>
            <a:r>
              <a:rPr lang="en-US" sz="2000" dirty="0" smtClean="0"/>
              <a:t>, </a:t>
            </a:r>
            <a:endParaRPr lang="en-US" sz="2000" dirty="0"/>
          </a:p>
        </p:txBody>
      </p:sp>
      <p:sp>
        <p:nvSpPr>
          <p:cNvPr id="6" name="Rounded Rectangle 5"/>
          <p:cNvSpPr/>
          <p:nvPr/>
        </p:nvSpPr>
        <p:spPr>
          <a:xfrm>
            <a:off x="4038600" y="4800600"/>
            <a:ext cx="4343400" cy="129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 </a:t>
            </a:r>
            <a:r>
              <a:rPr lang="en-US" sz="2000" dirty="0" err="1" smtClean="0"/>
              <a:t>Pengembangan</a:t>
            </a:r>
            <a:r>
              <a:rPr lang="en-US" sz="2000" dirty="0" smtClean="0"/>
              <a:t> </a:t>
            </a:r>
            <a:r>
              <a:rPr lang="en-US" sz="2000" dirty="0" err="1" smtClean="0"/>
              <a:t>kepemimpinan</a:t>
            </a:r>
            <a:r>
              <a:rPr lang="en-US" sz="2000" dirty="0" smtClean="0"/>
              <a:t>  </a:t>
            </a:r>
            <a:r>
              <a:rPr lang="en-US" sz="2000" dirty="0" err="1" smtClean="0"/>
              <a:t>organisasi</a:t>
            </a:r>
            <a:r>
              <a:rPr lang="en-US" sz="2000" dirty="0" smtClean="0"/>
              <a:t> </a:t>
            </a:r>
            <a:r>
              <a:rPr lang="en-US" sz="2000" dirty="0" err="1" smtClean="0"/>
              <a:t>dan</a:t>
            </a:r>
            <a:r>
              <a:rPr lang="en-US" sz="2000" dirty="0" smtClean="0"/>
              <a:t> </a:t>
            </a:r>
            <a:r>
              <a:rPr lang="en-US" sz="2000" dirty="0" err="1" smtClean="0"/>
              <a:t>etos</a:t>
            </a:r>
            <a:r>
              <a:rPr lang="en-US" sz="2000" dirty="0" smtClean="0"/>
              <a:t> </a:t>
            </a:r>
            <a:r>
              <a:rPr lang="en-US" sz="2000" dirty="0" err="1" smtClean="0"/>
              <a:t>kerja</a:t>
            </a:r>
            <a:r>
              <a:rPr lang="en-US" sz="2000" dirty="0" smtClean="0"/>
              <a:t> </a:t>
            </a:r>
            <a:r>
              <a:rPr lang="en-US" sz="2000" dirty="0" err="1" smtClean="0"/>
              <a:t>dalam</a:t>
            </a:r>
            <a:r>
              <a:rPr lang="en-US" sz="2000" dirty="0" smtClean="0"/>
              <a:t> </a:t>
            </a:r>
            <a:r>
              <a:rPr lang="en-US" sz="2000" dirty="0" err="1" smtClean="0"/>
              <a:t>Persyarikatan</a:t>
            </a:r>
            <a:r>
              <a:rPr lang="en-US" sz="2000" dirty="0" smtClean="0"/>
              <a:t> </a:t>
            </a:r>
            <a:r>
              <a:rPr lang="en-US" sz="2000" dirty="0" err="1" smtClean="0"/>
              <a:t>Muhammadiyah</a:t>
            </a:r>
            <a:r>
              <a:rPr lang="en-US" sz="2000" dirty="0" smtClean="0"/>
              <a:t>.</a:t>
            </a:r>
            <a:endParaRPr lang="en-US" sz="2000" dirty="0"/>
          </a:p>
        </p:txBody>
      </p:sp>
      <p:cxnSp>
        <p:nvCxnSpPr>
          <p:cNvPr id="8" name="Straight Arrow Connector 7"/>
          <p:cNvCxnSpPr>
            <a:stCxn id="2" idx="3"/>
          </p:cNvCxnSpPr>
          <p:nvPr/>
        </p:nvCxnSpPr>
        <p:spPr>
          <a:xfrm flipV="1">
            <a:off x="2971800" y="1524000"/>
            <a:ext cx="609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 idx="3"/>
          </p:cNvCxnSpPr>
          <p:nvPr/>
        </p:nvCxnSpPr>
        <p:spPr>
          <a:xfrm>
            <a:off x="2971800" y="3200400"/>
            <a:ext cx="685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3"/>
          </p:cNvCxnSpPr>
          <p:nvPr/>
        </p:nvCxnSpPr>
        <p:spPr>
          <a:xfrm>
            <a:off x="2971800" y="3200400"/>
            <a:ext cx="990600" cy="2286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57200" y="2514600"/>
            <a:ext cx="2590800" cy="9906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Makna</a:t>
            </a:r>
            <a:r>
              <a:rPr lang="en-US" dirty="0" smtClean="0"/>
              <a:t> </a:t>
            </a:r>
            <a:r>
              <a:rPr lang="en-US" dirty="0" err="1" smtClean="0"/>
              <a:t>Tajdid</a:t>
            </a:r>
            <a:endParaRPr lang="en-US" dirty="0" smtClean="0"/>
          </a:p>
          <a:p>
            <a:pPr algn="ctr"/>
            <a:r>
              <a:rPr lang="en-US" dirty="0" err="1" smtClean="0"/>
              <a:t>dlm</a:t>
            </a:r>
            <a:r>
              <a:rPr lang="en-US" dirty="0" smtClean="0"/>
              <a:t> </a:t>
            </a:r>
            <a:r>
              <a:rPr lang="en-US" dirty="0" err="1" smtClean="0"/>
              <a:t>Sejarah</a:t>
            </a:r>
            <a:r>
              <a:rPr lang="en-US" dirty="0" smtClean="0"/>
              <a:t> Islam</a:t>
            </a:r>
            <a:endParaRPr lang="en-US" dirty="0"/>
          </a:p>
        </p:txBody>
      </p:sp>
      <p:sp>
        <p:nvSpPr>
          <p:cNvPr id="3" name="Rounded Rectangle 2"/>
          <p:cNvSpPr/>
          <p:nvPr/>
        </p:nvSpPr>
        <p:spPr>
          <a:xfrm>
            <a:off x="2286000" y="1143000"/>
            <a:ext cx="2057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Masa</a:t>
            </a:r>
            <a:r>
              <a:rPr lang="en-US" dirty="0" smtClean="0"/>
              <a:t> </a:t>
            </a:r>
            <a:r>
              <a:rPr lang="en-US" dirty="0" err="1" smtClean="0"/>
              <a:t>Klasik</a:t>
            </a:r>
            <a:endParaRPr lang="en-US" dirty="0" smtClean="0"/>
          </a:p>
          <a:p>
            <a:pPr algn="ctr"/>
            <a:r>
              <a:rPr lang="en-US" dirty="0" smtClean="0"/>
              <a:t>(</a:t>
            </a:r>
            <a:r>
              <a:rPr lang="en-US" dirty="0" err="1" smtClean="0"/>
              <a:t>pra</a:t>
            </a:r>
            <a:r>
              <a:rPr lang="en-US" dirty="0" smtClean="0"/>
              <a:t> modern)</a:t>
            </a:r>
            <a:endParaRPr lang="en-US" dirty="0"/>
          </a:p>
        </p:txBody>
      </p:sp>
      <p:sp>
        <p:nvSpPr>
          <p:cNvPr id="4" name="Rounded Rectangle 3"/>
          <p:cNvSpPr/>
          <p:nvPr/>
        </p:nvSpPr>
        <p:spPr>
          <a:xfrm>
            <a:off x="2286000" y="3886200"/>
            <a:ext cx="2057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Masa</a:t>
            </a:r>
            <a:r>
              <a:rPr lang="en-US" dirty="0" smtClean="0"/>
              <a:t> Modern</a:t>
            </a:r>
            <a:endParaRPr lang="en-US" dirty="0"/>
          </a:p>
        </p:txBody>
      </p:sp>
      <p:sp>
        <p:nvSpPr>
          <p:cNvPr id="5" name="Rounded Rectangle 4"/>
          <p:cNvSpPr/>
          <p:nvPr/>
        </p:nvSpPr>
        <p:spPr>
          <a:xfrm>
            <a:off x="4648200" y="685800"/>
            <a:ext cx="1905000" cy="152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Upaya</a:t>
            </a:r>
            <a:r>
              <a:rPr lang="en-US" dirty="0" smtClean="0"/>
              <a:t> </a:t>
            </a:r>
            <a:r>
              <a:rPr lang="en-US" dirty="0" err="1" smtClean="0"/>
              <a:t>Purifikasi</a:t>
            </a:r>
            <a:r>
              <a:rPr lang="en-US" dirty="0" smtClean="0"/>
              <a:t>:</a:t>
            </a:r>
          </a:p>
          <a:p>
            <a:pPr algn="ctr"/>
            <a:r>
              <a:rPr lang="en-US" dirty="0" err="1" smtClean="0"/>
              <a:t>Memperbaharui</a:t>
            </a:r>
            <a:r>
              <a:rPr lang="en-US" dirty="0" smtClean="0"/>
              <a:t> </a:t>
            </a:r>
            <a:r>
              <a:rPr lang="en-US" dirty="0" err="1" smtClean="0"/>
              <a:t>iman</a:t>
            </a:r>
            <a:r>
              <a:rPr lang="en-US" dirty="0" smtClean="0"/>
              <a:t> &amp; </a:t>
            </a:r>
            <a:r>
              <a:rPr lang="en-US" dirty="0" err="1" smtClean="0"/>
              <a:t>praktik</a:t>
            </a:r>
            <a:r>
              <a:rPr lang="en-US" dirty="0" smtClean="0"/>
              <a:t> Muslim</a:t>
            </a:r>
          </a:p>
          <a:p>
            <a:pPr algn="ctr"/>
            <a:endParaRPr lang="en-US" dirty="0"/>
          </a:p>
        </p:txBody>
      </p:sp>
      <p:sp>
        <p:nvSpPr>
          <p:cNvPr id="6" name="Rounded Rectangle 5"/>
          <p:cNvSpPr/>
          <p:nvPr/>
        </p:nvSpPr>
        <p:spPr>
          <a:xfrm>
            <a:off x="4724400" y="3200400"/>
            <a:ext cx="20574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Upaya</a:t>
            </a:r>
            <a:r>
              <a:rPr lang="en-US" dirty="0" smtClean="0"/>
              <a:t> </a:t>
            </a:r>
            <a:r>
              <a:rPr lang="en-US" dirty="0" err="1" smtClean="0"/>
              <a:t>para</a:t>
            </a:r>
            <a:r>
              <a:rPr lang="en-US" dirty="0" smtClean="0"/>
              <a:t> </a:t>
            </a:r>
            <a:r>
              <a:rPr lang="en-US" dirty="0" err="1" smtClean="0"/>
              <a:t>Salafi</a:t>
            </a:r>
            <a:r>
              <a:rPr lang="en-US" dirty="0" smtClean="0"/>
              <a:t> &amp; </a:t>
            </a:r>
            <a:r>
              <a:rPr lang="en-US" dirty="0" err="1" smtClean="0"/>
              <a:t>modernis</a:t>
            </a:r>
            <a:r>
              <a:rPr lang="en-US" dirty="0" smtClean="0"/>
              <a:t> </a:t>
            </a:r>
            <a:r>
              <a:rPr lang="en-US" dirty="0" err="1" smtClean="0"/>
              <a:t>untuk</a:t>
            </a:r>
            <a:r>
              <a:rPr lang="en-US" dirty="0" smtClean="0"/>
              <a:t> </a:t>
            </a:r>
            <a:r>
              <a:rPr lang="en-US" dirty="0" err="1" smtClean="0"/>
              <a:t>memperkenalkan</a:t>
            </a:r>
            <a:r>
              <a:rPr lang="en-US" dirty="0" smtClean="0"/>
              <a:t> </a:t>
            </a:r>
            <a:r>
              <a:rPr lang="en-US" dirty="0" err="1" smtClean="0"/>
              <a:t>pengaruh</a:t>
            </a:r>
            <a:r>
              <a:rPr lang="en-US" dirty="0" smtClean="0"/>
              <a:t> Islam </a:t>
            </a:r>
            <a:r>
              <a:rPr lang="en-US" dirty="0" err="1" smtClean="0"/>
              <a:t>dlm</a:t>
            </a:r>
            <a:r>
              <a:rPr lang="en-US" dirty="0" smtClean="0"/>
              <a:t> </a:t>
            </a:r>
            <a:r>
              <a:rPr lang="en-US" dirty="0" err="1" smtClean="0"/>
              <a:t>kehidupan</a:t>
            </a:r>
            <a:r>
              <a:rPr lang="en-US" dirty="0" smtClean="0"/>
              <a:t> Muslim.</a:t>
            </a:r>
            <a:endParaRPr lang="en-US" dirty="0"/>
          </a:p>
        </p:txBody>
      </p:sp>
      <p:sp>
        <p:nvSpPr>
          <p:cNvPr id="7" name="Rounded Rectangle 6"/>
          <p:cNvSpPr/>
          <p:nvPr/>
        </p:nvSpPr>
        <p:spPr>
          <a:xfrm>
            <a:off x="7162800" y="2895600"/>
            <a:ext cx="1752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Kecenderungan</a:t>
            </a:r>
            <a:r>
              <a:rPr lang="en-US" dirty="0" smtClean="0"/>
              <a:t> </a:t>
            </a:r>
            <a:r>
              <a:rPr lang="en-US" dirty="0" err="1" smtClean="0"/>
              <a:t>Gerakan</a:t>
            </a:r>
            <a:r>
              <a:rPr lang="en-US" dirty="0" smtClean="0"/>
              <a:t> </a:t>
            </a:r>
            <a:r>
              <a:rPr lang="en-US" dirty="0" err="1" smtClean="0"/>
              <a:t>Salafi</a:t>
            </a:r>
            <a:endParaRPr lang="en-US" dirty="0"/>
          </a:p>
        </p:txBody>
      </p:sp>
      <p:sp>
        <p:nvSpPr>
          <p:cNvPr id="8" name="Rounded Rectangle 7"/>
          <p:cNvSpPr/>
          <p:nvPr/>
        </p:nvSpPr>
        <p:spPr>
          <a:xfrm>
            <a:off x="7162800" y="4267200"/>
            <a:ext cx="1752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Kecenderungan</a:t>
            </a:r>
            <a:r>
              <a:rPr lang="en-US" dirty="0" smtClean="0"/>
              <a:t> </a:t>
            </a:r>
            <a:r>
              <a:rPr lang="en-US" dirty="0" err="1" smtClean="0"/>
              <a:t>Reformis</a:t>
            </a:r>
            <a:r>
              <a:rPr lang="en-US" dirty="0" smtClean="0"/>
              <a:t>/ </a:t>
            </a:r>
            <a:r>
              <a:rPr lang="en-US" dirty="0" err="1" smtClean="0"/>
              <a:t>Modernis</a:t>
            </a:r>
            <a:endParaRPr lang="en-US" dirty="0"/>
          </a:p>
        </p:txBody>
      </p:sp>
      <p:sp>
        <p:nvSpPr>
          <p:cNvPr id="9" name="Rounded Rectangular Callout 8"/>
          <p:cNvSpPr/>
          <p:nvPr/>
        </p:nvSpPr>
        <p:spPr>
          <a:xfrm>
            <a:off x="7010400" y="228600"/>
            <a:ext cx="1905000" cy="2133600"/>
          </a:xfrm>
          <a:prstGeom prst="wedgeRoundRectCallout">
            <a:avLst>
              <a:gd name="adj1" fmla="val -5202"/>
              <a:gd name="adj2" fmla="val 716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Upaya</a:t>
            </a:r>
            <a:r>
              <a:rPr lang="en-US" dirty="0" smtClean="0"/>
              <a:t> </a:t>
            </a:r>
            <a:r>
              <a:rPr lang="en-US" dirty="0" err="1" smtClean="0"/>
              <a:t>pemurnian</a:t>
            </a:r>
            <a:r>
              <a:rPr lang="en-US" dirty="0" smtClean="0"/>
              <a:t> </a:t>
            </a:r>
            <a:r>
              <a:rPr lang="en-US" dirty="0" err="1" smtClean="0"/>
              <a:t>aqidah</a:t>
            </a:r>
            <a:r>
              <a:rPr lang="en-US" dirty="0" smtClean="0"/>
              <a:t> </a:t>
            </a:r>
            <a:r>
              <a:rPr lang="en-US" dirty="0" err="1" smtClean="0"/>
              <a:t>dari</a:t>
            </a:r>
            <a:r>
              <a:rPr lang="en-US" dirty="0" smtClean="0"/>
              <a:t> </a:t>
            </a:r>
            <a:r>
              <a:rPr lang="en-US" dirty="0" err="1" smtClean="0"/>
              <a:t>bahayatahayul</a:t>
            </a:r>
            <a:r>
              <a:rPr lang="en-US" dirty="0" smtClean="0"/>
              <a:t> &amp; </a:t>
            </a:r>
            <a:r>
              <a:rPr lang="en-US" dirty="0" err="1" smtClean="0"/>
              <a:t>khurafat</a:t>
            </a:r>
            <a:r>
              <a:rPr lang="en-US" dirty="0" smtClean="0"/>
              <a:t>   </a:t>
            </a:r>
            <a:r>
              <a:rPr lang="en-US" dirty="0" err="1" smtClean="0"/>
              <a:t>dan</a:t>
            </a:r>
            <a:r>
              <a:rPr lang="en-US" dirty="0" smtClean="0"/>
              <a:t> </a:t>
            </a:r>
            <a:r>
              <a:rPr lang="en-US" dirty="0" err="1" smtClean="0"/>
              <a:t>ibadah</a:t>
            </a:r>
            <a:r>
              <a:rPr lang="en-US" dirty="0" smtClean="0"/>
              <a:t> </a:t>
            </a:r>
            <a:r>
              <a:rPr lang="en-US" dirty="0" err="1" smtClean="0"/>
              <a:t>dari</a:t>
            </a:r>
            <a:r>
              <a:rPr lang="en-US" dirty="0" smtClean="0"/>
              <a:t> </a:t>
            </a:r>
            <a:r>
              <a:rPr lang="en-US" dirty="0" err="1" smtClean="0"/>
              <a:t>bahaya</a:t>
            </a:r>
            <a:r>
              <a:rPr lang="en-US" dirty="0" smtClean="0"/>
              <a:t> </a:t>
            </a:r>
            <a:r>
              <a:rPr lang="en-US" dirty="0" err="1" smtClean="0"/>
              <a:t>bid’ah</a:t>
            </a:r>
            <a:endParaRPr lang="en-US" dirty="0"/>
          </a:p>
        </p:txBody>
      </p:sp>
      <p:sp>
        <p:nvSpPr>
          <p:cNvPr id="10" name="Rounded Rectangular Callout 9"/>
          <p:cNvSpPr/>
          <p:nvPr/>
        </p:nvSpPr>
        <p:spPr>
          <a:xfrm>
            <a:off x="6858000" y="5638800"/>
            <a:ext cx="1828800" cy="1219200"/>
          </a:xfrm>
          <a:prstGeom prst="wedgeRoundRectCallout">
            <a:avLst>
              <a:gd name="adj1" fmla="val 11657"/>
              <a:gd name="adj2" fmla="val -801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Upaya</a:t>
            </a:r>
            <a:r>
              <a:rPr lang="en-US" dirty="0" smtClean="0"/>
              <a:t> </a:t>
            </a:r>
            <a:r>
              <a:rPr lang="en-US" dirty="0" err="1" smtClean="0"/>
              <a:t>pemurnian</a:t>
            </a:r>
            <a:r>
              <a:rPr lang="en-US" dirty="0" smtClean="0"/>
              <a:t> &amp; modern</a:t>
            </a:r>
            <a:endParaRPr lang="en-US" dirty="0"/>
          </a:p>
        </p:txBody>
      </p:sp>
      <p:cxnSp>
        <p:nvCxnSpPr>
          <p:cNvPr id="12" name="Straight Arrow Connector 11"/>
          <p:cNvCxnSpPr>
            <a:stCxn id="2" idx="3"/>
          </p:cNvCxnSpPr>
          <p:nvPr/>
        </p:nvCxnSpPr>
        <p:spPr>
          <a:xfrm flipV="1">
            <a:off x="3048000" y="1981200"/>
            <a:ext cx="228600" cy="1028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3"/>
          </p:cNvCxnSpPr>
          <p:nvPr/>
        </p:nvCxnSpPr>
        <p:spPr>
          <a:xfrm>
            <a:off x="3048000" y="3009900"/>
            <a:ext cx="381000" cy="800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a:endCxn id="5" idx="1"/>
          </p:cNvCxnSpPr>
          <p:nvPr/>
        </p:nvCxnSpPr>
        <p:spPr>
          <a:xfrm flipV="1">
            <a:off x="4343400" y="1447800"/>
            <a:ext cx="304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p:cNvCxnSpPr>
          <p:nvPr/>
        </p:nvCxnSpPr>
        <p:spPr>
          <a:xfrm>
            <a:off x="4343400" y="42672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p:cNvCxnSpPr>
          <p:nvPr/>
        </p:nvCxnSpPr>
        <p:spPr>
          <a:xfrm flipV="1">
            <a:off x="6781800" y="3352800"/>
            <a:ext cx="304800" cy="8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8" idx="1"/>
          </p:cNvCxnSpPr>
          <p:nvPr/>
        </p:nvCxnSpPr>
        <p:spPr>
          <a:xfrm>
            <a:off x="6781800" y="4229100"/>
            <a:ext cx="381000" cy="495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533400" y="152400"/>
            <a:ext cx="2590800" cy="91440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Belum</a:t>
            </a:r>
            <a:r>
              <a:rPr lang="en-US" dirty="0" smtClean="0"/>
              <a:t> </a:t>
            </a:r>
            <a:r>
              <a:rPr lang="en-US" dirty="0" err="1" smtClean="0"/>
              <a:t>bersentuhan</a:t>
            </a:r>
            <a:r>
              <a:rPr lang="en-US" dirty="0" smtClean="0"/>
              <a:t> dg Barat</a:t>
            </a:r>
            <a:endParaRPr lang="en-US" dirty="0"/>
          </a:p>
        </p:txBody>
      </p:sp>
      <p:sp>
        <p:nvSpPr>
          <p:cNvPr id="24" name="Oval 23"/>
          <p:cNvSpPr/>
          <p:nvPr/>
        </p:nvSpPr>
        <p:spPr>
          <a:xfrm>
            <a:off x="304800" y="4953000"/>
            <a:ext cx="2590800" cy="990600"/>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Sudah</a:t>
            </a:r>
            <a:r>
              <a:rPr lang="en-US" dirty="0" smtClean="0"/>
              <a:t> </a:t>
            </a:r>
            <a:r>
              <a:rPr lang="en-US" dirty="0" err="1" smtClean="0"/>
              <a:t>bersentuhan</a:t>
            </a:r>
            <a:r>
              <a:rPr lang="en-US" dirty="0" smtClean="0"/>
              <a:t> dg Barat</a:t>
            </a:r>
            <a:endParaRPr lang="en-US" dirty="0"/>
          </a:p>
        </p:txBody>
      </p:sp>
      <p:cxnSp>
        <p:nvCxnSpPr>
          <p:cNvPr id="26" name="Straight Arrow Connector 25"/>
          <p:cNvCxnSpPr>
            <a:stCxn id="23" idx="5"/>
          </p:cNvCxnSpPr>
          <p:nvPr/>
        </p:nvCxnSpPr>
        <p:spPr>
          <a:xfrm rot="16200000" flipH="1">
            <a:off x="2905638" y="772037"/>
            <a:ext cx="133911" cy="4556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7"/>
          </p:cNvCxnSpPr>
          <p:nvPr/>
        </p:nvCxnSpPr>
        <p:spPr>
          <a:xfrm rot="5400000" flipH="1" flipV="1">
            <a:off x="2480958" y="4759628"/>
            <a:ext cx="373670" cy="3032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50000"/>
            </a:schemeClr>
          </a:solidFill>
        </p:spPr>
        <p:txBody>
          <a:bodyPr>
            <a:noAutofit/>
          </a:bodyPr>
          <a:lstStyle/>
          <a:p>
            <a:r>
              <a:rPr lang="en-US" sz="3600" dirty="0" err="1" smtClean="0">
                <a:solidFill>
                  <a:schemeClr val="bg1">
                    <a:lumMod val="95000"/>
                  </a:schemeClr>
                </a:solidFill>
              </a:rPr>
              <a:t>Tajdid</a:t>
            </a:r>
            <a:r>
              <a:rPr lang="en-US" sz="3600" dirty="0" smtClean="0">
                <a:solidFill>
                  <a:schemeClr val="bg1">
                    <a:lumMod val="95000"/>
                  </a:schemeClr>
                </a:solidFill>
              </a:rPr>
              <a:t>/ </a:t>
            </a:r>
            <a:r>
              <a:rPr lang="en-US" sz="3600" dirty="0" err="1" smtClean="0">
                <a:solidFill>
                  <a:schemeClr val="bg1">
                    <a:lumMod val="95000"/>
                  </a:schemeClr>
                </a:solidFill>
              </a:rPr>
              <a:t>Pembaharuan</a:t>
            </a:r>
            <a:r>
              <a:rPr lang="en-US" sz="3600" dirty="0" smtClean="0">
                <a:solidFill>
                  <a:schemeClr val="bg1">
                    <a:lumMod val="95000"/>
                  </a:schemeClr>
                </a:solidFill>
              </a:rPr>
              <a:t> </a:t>
            </a:r>
            <a:r>
              <a:rPr lang="en-US" sz="3600" dirty="0" err="1" smtClean="0">
                <a:solidFill>
                  <a:schemeClr val="bg1">
                    <a:lumMod val="95000"/>
                  </a:schemeClr>
                </a:solidFill>
              </a:rPr>
              <a:t>Ibnu</a:t>
            </a:r>
            <a:r>
              <a:rPr lang="en-US" sz="3600" dirty="0" smtClean="0">
                <a:solidFill>
                  <a:schemeClr val="bg1">
                    <a:lumMod val="95000"/>
                  </a:schemeClr>
                </a:solidFill>
              </a:rPr>
              <a:t> </a:t>
            </a:r>
            <a:r>
              <a:rPr lang="en-US" sz="3600" dirty="0" err="1" smtClean="0">
                <a:solidFill>
                  <a:schemeClr val="bg1">
                    <a:lumMod val="95000"/>
                  </a:schemeClr>
                </a:solidFill>
              </a:rPr>
              <a:t>Taimiyah</a:t>
            </a:r>
            <a:r>
              <a:rPr lang="en-US" sz="3600" dirty="0" smtClean="0">
                <a:solidFill>
                  <a:schemeClr val="bg1">
                    <a:lumMod val="95000"/>
                  </a:schemeClr>
                </a:solidFill>
              </a:rPr>
              <a:t> (1263-1328)</a:t>
            </a:r>
            <a:endParaRPr lang="en-US" sz="3600" dirty="0">
              <a:solidFill>
                <a:schemeClr val="bg1">
                  <a:lumMod val="95000"/>
                </a:schemeClr>
              </a:solidFill>
            </a:endParaRPr>
          </a:p>
        </p:txBody>
      </p:sp>
      <p:sp>
        <p:nvSpPr>
          <p:cNvPr id="3" name="Content Placeholder 2"/>
          <p:cNvSpPr>
            <a:spLocks noGrp="1"/>
          </p:cNvSpPr>
          <p:nvPr>
            <p:ph idx="1"/>
          </p:nvPr>
        </p:nvSpPr>
        <p:spPr>
          <a:solidFill>
            <a:schemeClr val="accent4">
              <a:lumMod val="50000"/>
            </a:schemeClr>
          </a:solidFill>
        </p:spPr>
        <p:txBody>
          <a:bodyPr>
            <a:normAutofit fontScale="70000" lnSpcReduction="20000"/>
          </a:bodyPr>
          <a:lstStyle/>
          <a:p>
            <a:r>
              <a:rPr lang="en-US" dirty="0" smtClean="0">
                <a:solidFill>
                  <a:schemeClr val="bg1">
                    <a:lumMod val="95000"/>
                  </a:schemeClr>
                </a:solidFill>
              </a:rPr>
              <a:t> </a:t>
            </a:r>
            <a:r>
              <a:rPr lang="en-US" dirty="0" err="1" smtClean="0">
                <a:solidFill>
                  <a:schemeClr val="bg1">
                    <a:lumMod val="95000"/>
                  </a:schemeClr>
                </a:solidFill>
              </a:rPr>
              <a:t>Corak</a:t>
            </a:r>
            <a:r>
              <a:rPr lang="en-US" dirty="0" smtClean="0">
                <a:solidFill>
                  <a:schemeClr val="bg1">
                    <a:lumMod val="95000"/>
                  </a:schemeClr>
                </a:solidFill>
              </a:rPr>
              <a:t> </a:t>
            </a:r>
            <a:r>
              <a:rPr lang="en-US" dirty="0" err="1" smtClean="0">
                <a:solidFill>
                  <a:schemeClr val="bg1">
                    <a:lumMod val="95000"/>
                  </a:schemeClr>
                </a:solidFill>
              </a:rPr>
              <a:t>pemikirannya</a:t>
            </a:r>
            <a:r>
              <a:rPr lang="en-US" dirty="0" smtClean="0">
                <a:solidFill>
                  <a:schemeClr val="bg1">
                    <a:lumMod val="95000"/>
                  </a:schemeClr>
                </a:solidFill>
              </a:rPr>
              <a:t> </a:t>
            </a:r>
            <a:r>
              <a:rPr lang="en-US" dirty="0" err="1" smtClean="0">
                <a:solidFill>
                  <a:schemeClr val="bg1">
                    <a:lumMod val="95000"/>
                  </a:schemeClr>
                </a:solidFill>
              </a:rPr>
              <a:t>empiris</a:t>
            </a:r>
            <a:r>
              <a:rPr lang="en-US" dirty="0" smtClean="0">
                <a:solidFill>
                  <a:schemeClr val="bg1">
                    <a:lumMod val="95000"/>
                  </a:schemeClr>
                </a:solidFill>
              </a:rPr>
              <a:t> (</a:t>
            </a:r>
            <a:r>
              <a:rPr lang="en-US" dirty="0" err="1" smtClean="0">
                <a:solidFill>
                  <a:schemeClr val="bg1">
                    <a:lumMod val="95000"/>
                  </a:schemeClr>
                </a:solidFill>
              </a:rPr>
              <a:t>kebenaran</a:t>
            </a:r>
            <a:r>
              <a:rPr lang="en-US" dirty="0" smtClean="0">
                <a:solidFill>
                  <a:schemeClr val="bg1">
                    <a:lumMod val="95000"/>
                  </a:schemeClr>
                </a:solidFill>
              </a:rPr>
              <a:t> </a:t>
            </a:r>
            <a:r>
              <a:rPr lang="en-US" dirty="0" err="1" smtClean="0">
                <a:solidFill>
                  <a:schemeClr val="bg1">
                    <a:lumMod val="95000"/>
                  </a:schemeClr>
                </a:solidFill>
              </a:rPr>
              <a:t>ada</a:t>
            </a:r>
            <a:r>
              <a:rPr lang="en-US" dirty="0" smtClean="0">
                <a:solidFill>
                  <a:schemeClr val="bg1">
                    <a:lumMod val="95000"/>
                  </a:schemeClr>
                </a:solidFill>
              </a:rPr>
              <a:t> </a:t>
            </a:r>
            <a:r>
              <a:rPr lang="en-US" dirty="0" err="1" smtClean="0">
                <a:solidFill>
                  <a:schemeClr val="bg1">
                    <a:lumMod val="95000"/>
                  </a:schemeClr>
                </a:solidFill>
              </a:rPr>
              <a:t>dlm</a:t>
            </a:r>
            <a:r>
              <a:rPr lang="en-US" dirty="0" smtClean="0">
                <a:solidFill>
                  <a:schemeClr val="bg1">
                    <a:lumMod val="95000"/>
                  </a:schemeClr>
                </a:solidFill>
              </a:rPr>
              <a:t> </a:t>
            </a:r>
            <a:r>
              <a:rPr lang="en-US" dirty="0" err="1" smtClean="0">
                <a:solidFill>
                  <a:schemeClr val="bg1">
                    <a:lumMod val="95000"/>
                  </a:schemeClr>
                </a:solidFill>
              </a:rPr>
              <a:t>kenyataan</a:t>
            </a:r>
            <a:r>
              <a:rPr lang="en-US" dirty="0" smtClean="0">
                <a:solidFill>
                  <a:schemeClr val="bg1">
                    <a:lumMod val="95000"/>
                  </a:schemeClr>
                </a:solidFill>
              </a:rPr>
              <a:t> </a:t>
            </a:r>
            <a:r>
              <a:rPr lang="en-US" dirty="0" err="1" smtClean="0">
                <a:solidFill>
                  <a:schemeClr val="bg1">
                    <a:lumMod val="95000"/>
                  </a:schemeClr>
                </a:solidFill>
              </a:rPr>
              <a:t>bukan</a:t>
            </a:r>
            <a:r>
              <a:rPr lang="en-US" dirty="0" smtClean="0">
                <a:solidFill>
                  <a:schemeClr val="bg1">
                    <a:lumMod val="95000"/>
                  </a:schemeClr>
                </a:solidFill>
              </a:rPr>
              <a:t> </a:t>
            </a:r>
            <a:r>
              <a:rPr lang="en-US" dirty="0" err="1" smtClean="0">
                <a:solidFill>
                  <a:schemeClr val="bg1">
                    <a:lumMod val="95000"/>
                  </a:schemeClr>
                </a:solidFill>
              </a:rPr>
              <a:t>dlm</a:t>
            </a:r>
            <a:r>
              <a:rPr lang="en-US" dirty="0" smtClean="0">
                <a:solidFill>
                  <a:schemeClr val="bg1">
                    <a:lumMod val="95000"/>
                  </a:schemeClr>
                </a:solidFill>
              </a:rPr>
              <a:t> </a:t>
            </a:r>
            <a:r>
              <a:rPr lang="en-US" dirty="0" err="1" smtClean="0">
                <a:solidFill>
                  <a:schemeClr val="bg1">
                    <a:lumMod val="95000"/>
                  </a:schemeClr>
                </a:solidFill>
              </a:rPr>
              <a:t>pemikiran</a:t>
            </a:r>
            <a:r>
              <a:rPr lang="en-US" dirty="0" smtClean="0">
                <a:solidFill>
                  <a:schemeClr val="bg1">
                    <a:lumMod val="95000"/>
                  </a:schemeClr>
                </a:solidFill>
              </a:rPr>
              <a:t>) &amp; </a:t>
            </a:r>
            <a:r>
              <a:rPr lang="en-US" dirty="0" err="1" smtClean="0">
                <a:solidFill>
                  <a:schemeClr val="bg1">
                    <a:lumMod val="95000"/>
                  </a:schemeClr>
                </a:solidFill>
              </a:rPr>
              <a:t>rasionalis</a:t>
            </a:r>
            <a:r>
              <a:rPr lang="en-US" dirty="0" smtClean="0">
                <a:solidFill>
                  <a:schemeClr val="bg1">
                    <a:lumMod val="95000"/>
                  </a:schemeClr>
                </a:solidFill>
              </a:rPr>
              <a:t> (</a:t>
            </a:r>
            <a:r>
              <a:rPr lang="en-US" dirty="0" err="1" smtClean="0">
                <a:solidFill>
                  <a:schemeClr val="bg1">
                    <a:lumMod val="95000"/>
                  </a:schemeClr>
                </a:solidFill>
              </a:rPr>
              <a:t>tidak</a:t>
            </a:r>
            <a:r>
              <a:rPr lang="en-US" dirty="0" smtClean="0">
                <a:solidFill>
                  <a:schemeClr val="bg1">
                    <a:lumMod val="95000"/>
                  </a:schemeClr>
                </a:solidFill>
              </a:rPr>
              <a:t> </a:t>
            </a:r>
            <a:r>
              <a:rPr lang="en-US" dirty="0" err="1" smtClean="0">
                <a:solidFill>
                  <a:schemeClr val="bg1">
                    <a:lumMod val="95000"/>
                  </a:schemeClr>
                </a:solidFill>
              </a:rPr>
              <a:t>mempertentangkan</a:t>
            </a:r>
            <a:r>
              <a:rPr lang="en-US" dirty="0" smtClean="0">
                <a:solidFill>
                  <a:schemeClr val="bg1">
                    <a:lumMod val="95000"/>
                  </a:schemeClr>
                </a:solidFill>
              </a:rPr>
              <a:t> </a:t>
            </a:r>
            <a:r>
              <a:rPr lang="en-US" dirty="0" err="1" smtClean="0">
                <a:solidFill>
                  <a:schemeClr val="bg1">
                    <a:lumMod val="95000"/>
                  </a:schemeClr>
                </a:solidFill>
              </a:rPr>
              <a:t>antara</a:t>
            </a:r>
            <a:r>
              <a:rPr lang="en-US" dirty="0" smtClean="0">
                <a:solidFill>
                  <a:schemeClr val="bg1">
                    <a:lumMod val="95000"/>
                  </a:schemeClr>
                </a:solidFill>
              </a:rPr>
              <a:t> </a:t>
            </a:r>
            <a:r>
              <a:rPr lang="en-US" dirty="0" err="1" smtClean="0">
                <a:solidFill>
                  <a:schemeClr val="bg1">
                    <a:lumMod val="95000"/>
                  </a:schemeClr>
                </a:solidFill>
              </a:rPr>
              <a:t>akal</a:t>
            </a:r>
            <a:r>
              <a:rPr lang="en-US" dirty="0" smtClean="0">
                <a:solidFill>
                  <a:schemeClr val="bg1">
                    <a:lumMod val="95000"/>
                  </a:schemeClr>
                </a:solidFill>
              </a:rPr>
              <a:t> dg </a:t>
            </a:r>
            <a:r>
              <a:rPr lang="en-US" dirty="0" err="1" smtClean="0">
                <a:solidFill>
                  <a:schemeClr val="bg1">
                    <a:lumMod val="95000"/>
                  </a:schemeClr>
                </a:solidFill>
              </a:rPr>
              <a:t>naql</a:t>
            </a:r>
            <a:r>
              <a:rPr lang="en-US" dirty="0" smtClean="0">
                <a:solidFill>
                  <a:schemeClr val="bg1">
                    <a:lumMod val="95000"/>
                  </a:schemeClr>
                </a:solidFill>
              </a:rPr>
              <a:t>/ Al-Qur’an &amp; </a:t>
            </a:r>
            <a:r>
              <a:rPr lang="en-US" dirty="0" err="1" smtClean="0">
                <a:solidFill>
                  <a:schemeClr val="bg1">
                    <a:lumMod val="95000"/>
                  </a:schemeClr>
                </a:solidFill>
              </a:rPr>
              <a:t>Hadis</a:t>
            </a:r>
            <a:r>
              <a:rPr lang="en-US" dirty="0" smtClean="0">
                <a:solidFill>
                  <a:schemeClr val="bg1">
                    <a:lumMod val="95000"/>
                  </a:schemeClr>
                </a:solidFill>
              </a:rPr>
              <a:t>). </a:t>
            </a:r>
            <a:r>
              <a:rPr lang="en-US" dirty="0" err="1" smtClean="0">
                <a:solidFill>
                  <a:schemeClr val="bg1">
                    <a:lumMod val="95000"/>
                  </a:schemeClr>
                </a:solidFill>
              </a:rPr>
              <a:t>Ia</a:t>
            </a:r>
            <a:r>
              <a:rPr lang="en-US" dirty="0" smtClean="0">
                <a:solidFill>
                  <a:schemeClr val="bg1">
                    <a:lumMod val="95000"/>
                  </a:schemeClr>
                </a:solidFill>
              </a:rPr>
              <a:t> </a:t>
            </a:r>
            <a:r>
              <a:rPr lang="en-US" dirty="0" err="1" smtClean="0">
                <a:solidFill>
                  <a:schemeClr val="bg1">
                    <a:lumMod val="95000"/>
                  </a:schemeClr>
                </a:solidFill>
              </a:rPr>
              <a:t>menolak</a:t>
            </a:r>
            <a:r>
              <a:rPr lang="en-US" dirty="0" smtClean="0">
                <a:solidFill>
                  <a:schemeClr val="bg1">
                    <a:lumMod val="95000"/>
                  </a:schemeClr>
                </a:solidFill>
              </a:rPr>
              <a:t> </a:t>
            </a:r>
            <a:r>
              <a:rPr lang="en-US" dirty="0" err="1" smtClean="0">
                <a:solidFill>
                  <a:schemeClr val="bg1">
                    <a:lumMod val="95000"/>
                  </a:schemeClr>
                </a:solidFill>
              </a:rPr>
              <a:t>metode</a:t>
            </a:r>
            <a:r>
              <a:rPr lang="en-US" dirty="0" smtClean="0">
                <a:solidFill>
                  <a:schemeClr val="bg1">
                    <a:lumMod val="95000"/>
                  </a:schemeClr>
                </a:solidFill>
              </a:rPr>
              <a:t> </a:t>
            </a:r>
            <a:r>
              <a:rPr lang="en-US" dirty="0" err="1" smtClean="0">
                <a:solidFill>
                  <a:schemeClr val="bg1">
                    <a:lumMod val="95000"/>
                  </a:schemeClr>
                </a:solidFill>
              </a:rPr>
              <a:t>berfikir</a:t>
            </a:r>
            <a:r>
              <a:rPr lang="en-US" dirty="0" smtClean="0">
                <a:solidFill>
                  <a:schemeClr val="bg1">
                    <a:lumMod val="95000"/>
                  </a:schemeClr>
                </a:solidFill>
              </a:rPr>
              <a:t> </a:t>
            </a:r>
            <a:r>
              <a:rPr lang="en-US" dirty="0" err="1" smtClean="0">
                <a:solidFill>
                  <a:schemeClr val="bg1">
                    <a:lumMod val="95000"/>
                  </a:schemeClr>
                </a:solidFill>
              </a:rPr>
              <a:t>deduktif</a:t>
            </a:r>
            <a:r>
              <a:rPr lang="en-US" dirty="0" smtClean="0">
                <a:solidFill>
                  <a:schemeClr val="bg1">
                    <a:lumMod val="95000"/>
                  </a:schemeClr>
                </a:solidFill>
              </a:rPr>
              <a:t> </a:t>
            </a:r>
            <a:r>
              <a:rPr lang="en-US" dirty="0" err="1" smtClean="0">
                <a:solidFill>
                  <a:schemeClr val="bg1">
                    <a:lumMod val="95000"/>
                  </a:schemeClr>
                </a:solidFill>
              </a:rPr>
              <a:t>untuk</a:t>
            </a:r>
            <a:r>
              <a:rPr lang="en-US" dirty="0" smtClean="0">
                <a:solidFill>
                  <a:schemeClr val="bg1">
                    <a:lumMod val="95000"/>
                  </a:schemeClr>
                </a:solidFill>
              </a:rPr>
              <a:t> </a:t>
            </a:r>
            <a:r>
              <a:rPr lang="en-US" dirty="0" err="1" smtClean="0">
                <a:solidFill>
                  <a:schemeClr val="bg1">
                    <a:lumMod val="95000"/>
                  </a:schemeClr>
                </a:solidFill>
              </a:rPr>
              <a:t>mengkaji</a:t>
            </a:r>
            <a:r>
              <a:rPr lang="en-US" dirty="0" smtClean="0">
                <a:solidFill>
                  <a:schemeClr val="bg1">
                    <a:lumMod val="95000"/>
                  </a:schemeClr>
                </a:solidFill>
              </a:rPr>
              <a:t> </a:t>
            </a:r>
            <a:r>
              <a:rPr lang="en-US" dirty="0" err="1" smtClean="0">
                <a:solidFill>
                  <a:schemeClr val="bg1">
                    <a:lumMod val="95000"/>
                  </a:schemeClr>
                </a:solidFill>
              </a:rPr>
              <a:t>materi</a:t>
            </a:r>
            <a:r>
              <a:rPr lang="en-US" dirty="0" smtClean="0">
                <a:solidFill>
                  <a:schemeClr val="bg1">
                    <a:lumMod val="95000"/>
                  </a:schemeClr>
                </a:solidFill>
              </a:rPr>
              <a:t> </a:t>
            </a:r>
            <a:r>
              <a:rPr lang="en-US" dirty="0" err="1" smtClean="0">
                <a:solidFill>
                  <a:schemeClr val="bg1">
                    <a:lumMod val="95000"/>
                  </a:schemeClr>
                </a:solidFill>
              </a:rPr>
              <a:t>keislaman</a:t>
            </a:r>
            <a:r>
              <a:rPr lang="en-US" dirty="0" smtClean="0">
                <a:solidFill>
                  <a:schemeClr val="bg1">
                    <a:lumMod val="95000"/>
                  </a:schemeClr>
                </a:solidFill>
              </a:rPr>
              <a:t> </a:t>
            </a:r>
            <a:r>
              <a:rPr lang="en-US" dirty="0" err="1" smtClean="0">
                <a:solidFill>
                  <a:schemeClr val="bg1">
                    <a:lumMod val="95000"/>
                  </a:schemeClr>
                </a:solidFill>
              </a:rPr>
              <a:t>secara</a:t>
            </a:r>
            <a:r>
              <a:rPr lang="en-US" dirty="0" smtClean="0">
                <a:solidFill>
                  <a:schemeClr val="bg1">
                    <a:lumMod val="95000"/>
                  </a:schemeClr>
                </a:solidFill>
              </a:rPr>
              <a:t> </a:t>
            </a:r>
            <a:r>
              <a:rPr lang="en-US" dirty="0" err="1" smtClean="0">
                <a:solidFill>
                  <a:schemeClr val="bg1">
                    <a:lumMod val="95000"/>
                  </a:schemeClr>
                </a:solidFill>
              </a:rPr>
              <a:t>hakiki</a:t>
            </a:r>
            <a:r>
              <a:rPr lang="en-US" dirty="0" smtClean="0">
                <a:solidFill>
                  <a:schemeClr val="bg1">
                    <a:lumMod val="95000"/>
                  </a:schemeClr>
                </a:solidFill>
              </a:rPr>
              <a:t>.</a:t>
            </a:r>
          </a:p>
          <a:p>
            <a:r>
              <a:rPr lang="en-US" dirty="0" smtClean="0">
                <a:solidFill>
                  <a:schemeClr val="bg1">
                    <a:lumMod val="95000"/>
                  </a:schemeClr>
                </a:solidFill>
              </a:rPr>
              <a:t> </a:t>
            </a:r>
            <a:r>
              <a:rPr lang="en-US" dirty="0" err="1" smtClean="0">
                <a:solidFill>
                  <a:schemeClr val="bg1">
                    <a:lumMod val="95000"/>
                  </a:schemeClr>
                </a:solidFill>
              </a:rPr>
              <a:t>Upaya</a:t>
            </a:r>
            <a:r>
              <a:rPr lang="en-US" dirty="0" smtClean="0">
                <a:solidFill>
                  <a:schemeClr val="bg1">
                    <a:lumMod val="95000"/>
                  </a:schemeClr>
                </a:solidFill>
              </a:rPr>
              <a:t> </a:t>
            </a:r>
            <a:r>
              <a:rPr lang="en-US" dirty="0" err="1" smtClean="0">
                <a:solidFill>
                  <a:schemeClr val="bg1">
                    <a:lumMod val="95000"/>
                  </a:schemeClr>
                </a:solidFill>
              </a:rPr>
              <a:t>pembaharuan</a:t>
            </a:r>
            <a:r>
              <a:rPr lang="en-US" dirty="0" smtClean="0">
                <a:solidFill>
                  <a:schemeClr val="bg1">
                    <a:lumMod val="95000"/>
                  </a:schemeClr>
                </a:solidFill>
              </a:rPr>
              <a:t>:</a:t>
            </a:r>
          </a:p>
          <a:p>
            <a:pPr>
              <a:buNone/>
            </a:pPr>
            <a:r>
              <a:rPr lang="en-US" dirty="0" smtClean="0">
                <a:solidFill>
                  <a:schemeClr val="bg1">
                    <a:lumMod val="95000"/>
                  </a:schemeClr>
                </a:solidFill>
              </a:rPr>
              <a:t>	1. </a:t>
            </a:r>
            <a:r>
              <a:rPr lang="en-US" dirty="0" err="1" smtClean="0">
                <a:solidFill>
                  <a:schemeClr val="bg1">
                    <a:lumMod val="95000"/>
                  </a:schemeClr>
                </a:solidFill>
              </a:rPr>
              <a:t>Memurnikan</a:t>
            </a:r>
            <a:r>
              <a:rPr lang="en-US" dirty="0" smtClean="0">
                <a:solidFill>
                  <a:schemeClr val="bg1">
                    <a:lumMod val="95000"/>
                  </a:schemeClr>
                </a:solidFill>
              </a:rPr>
              <a:t> </a:t>
            </a:r>
            <a:r>
              <a:rPr lang="en-US" dirty="0" err="1" smtClean="0">
                <a:solidFill>
                  <a:schemeClr val="bg1">
                    <a:lumMod val="95000"/>
                  </a:schemeClr>
                </a:solidFill>
              </a:rPr>
              <a:t>tauhid</a:t>
            </a:r>
            <a:r>
              <a:rPr lang="en-US" dirty="0" smtClean="0">
                <a:solidFill>
                  <a:schemeClr val="bg1">
                    <a:lumMod val="95000"/>
                  </a:schemeClr>
                </a:solidFill>
              </a:rPr>
              <a:t>, </a:t>
            </a:r>
            <a:r>
              <a:rPr lang="en-US" dirty="0" err="1" smtClean="0">
                <a:solidFill>
                  <a:schemeClr val="bg1">
                    <a:lumMod val="95000"/>
                  </a:schemeClr>
                </a:solidFill>
              </a:rPr>
              <a:t>menentang</a:t>
            </a:r>
            <a:r>
              <a:rPr lang="en-US" dirty="0" smtClean="0">
                <a:solidFill>
                  <a:schemeClr val="bg1">
                    <a:lumMod val="95000"/>
                  </a:schemeClr>
                </a:solidFill>
              </a:rPr>
              <a:t> </a:t>
            </a:r>
            <a:r>
              <a:rPr lang="en-US" dirty="0" err="1" smtClean="0">
                <a:solidFill>
                  <a:schemeClr val="bg1">
                    <a:lumMod val="95000"/>
                  </a:schemeClr>
                </a:solidFill>
              </a:rPr>
              <a:t>bid’ah</a:t>
            </a:r>
            <a:r>
              <a:rPr lang="en-US" dirty="0" smtClean="0">
                <a:solidFill>
                  <a:schemeClr val="bg1">
                    <a:lumMod val="95000"/>
                  </a:schemeClr>
                </a:solidFill>
              </a:rPr>
              <a:t>, </a:t>
            </a:r>
            <a:r>
              <a:rPr lang="en-US" dirty="0" err="1" smtClean="0">
                <a:solidFill>
                  <a:schemeClr val="bg1">
                    <a:lumMod val="95000"/>
                  </a:schemeClr>
                </a:solidFill>
              </a:rPr>
              <a:t>takhayul</a:t>
            </a:r>
            <a:r>
              <a:rPr lang="en-US" dirty="0" smtClean="0">
                <a:solidFill>
                  <a:schemeClr val="bg1">
                    <a:lumMod val="95000"/>
                  </a:schemeClr>
                </a:solidFill>
              </a:rPr>
              <a:t> &amp; </a:t>
            </a:r>
            <a:r>
              <a:rPr lang="en-US" dirty="0" err="1" smtClean="0">
                <a:solidFill>
                  <a:schemeClr val="bg1">
                    <a:lumMod val="95000"/>
                  </a:schemeClr>
                </a:solidFill>
              </a:rPr>
              <a:t>khurafat</a:t>
            </a:r>
            <a:r>
              <a:rPr lang="en-US" dirty="0" smtClean="0">
                <a:solidFill>
                  <a:schemeClr val="bg1">
                    <a:lumMod val="95000"/>
                  </a:schemeClr>
                </a:solidFill>
              </a:rPr>
              <a:t>.</a:t>
            </a:r>
          </a:p>
          <a:p>
            <a:pPr>
              <a:buNone/>
            </a:pPr>
            <a:r>
              <a:rPr lang="en-US" dirty="0" smtClean="0">
                <a:solidFill>
                  <a:schemeClr val="bg1">
                    <a:lumMod val="95000"/>
                  </a:schemeClr>
                </a:solidFill>
              </a:rPr>
              <a:t>	2. </a:t>
            </a:r>
            <a:r>
              <a:rPr lang="en-US" dirty="0" err="1" smtClean="0">
                <a:solidFill>
                  <a:schemeClr val="bg1">
                    <a:lumMod val="95000"/>
                  </a:schemeClr>
                </a:solidFill>
              </a:rPr>
              <a:t>Menggalakkan</a:t>
            </a:r>
            <a:r>
              <a:rPr lang="en-US" dirty="0" smtClean="0">
                <a:solidFill>
                  <a:schemeClr val="bg1">
                    <a:lumMod val="95000"/>
                  </a:schemeClr>
                </a:solidFill>
              </a:rPr>
              <a:t> </a:t>
            </a:r>
            <a:r>
              <a:rPr lang="en-US" dirty="0" err="1" smtClean="0">
                <a:solidFill>
                  <a:schemeClr val="bg1">
                    <a:lumMod val="95000"/>
                  </a:schemeClr>
                </a:solidFill>
              </a:rPr>
              <a:t>umat</a:t>
            </a:r>
            <a:r>
              <a:rPr lang="en-US" dirty="0" smtClean="0">
                <a:solidFill>
                  <a:schemeClr val="bg1">
                    <a:lumMod val="95000"/>
                  </a:schemeClr>
                </a:solidFill>
              </a:rPr>
              <a:t> Islam </a:t>
            </a:r>
            <a:r>
              <a:rPr lang="en-US" dirty="0" err="1" smtClean="0">
                <a:solidFill>
                  <a:schemeClr val="bg1">
                    <a:lumMod val="95000"/>
                  </a:schemeClr>
                </a:solidFill>
              </a:rPr>
              <a:t>menggali</a:t>
            </a:r>
            <a:r>
              <a:rPr lang="en-US" dirty="0" smtClean="0">
                <a:solidFill>
                  <a:schemeClr val="bg1">
                    <a:lumMod val="95000"/>
                  </a:schemeClr>
                </a:solidFill>
              </a:rPr>
              <a:t> ajaran2 Al-Quran </a:t>
            </a:r>
            <a:r>
              <a:rPr lang="en-US" dirty="0" err="1" smtClean="0">
                <a:solidFill>
                  <a:schemeClr val="bg1">
                    <a:lumMod val="95000"/>
                  </a:schemeClr>
                </a:solidFill>
              </a:rPr>
              <a:t>dan</a:t>
            </a:r>
            <a:r>
              <a:rPr lang="en-US" dirty="0" smtClean="0">
                <a:solidFill>
                  <a:schemeClr val="bg1">
                    <a:lumMod val="95000"/>
                  </a:schemeClr>
                </a:solidFill>
              </a:rPr>
              <a:t> </a:t>
            </a:r>
            <a:r>
              <a:rPr lang="en-US" dirty="0" err="1" smtClean="0">
                <a:solidFill>
                  <a:schemeClr val="bg1">
                    <a:lumMod val="95000"/>
                  </a:schemeClr>
                </a:solidFill>
              </a:rPr>
              <a:t>Hadis</a:t>
            </a:r>
            <a:r>
              <a:rPr lang="en-US" dirty="0" smtClean="0">
                <a:solidFill>
                  <a:schemeClr val="bg1">
                    <a:lumMod val="95000"/>
                  </a:schemeClr>
                </a:solidFill>
              </a:rPr>
              <a:t>, </a:t>
            </a:r>
            <a:r>
              <a:rPr lang="en-US" dirty="0" err="1" smtClean="0">
                <a:solidFill>
                  <a:schemeClr val="bg1">
                    <a:lumMod val="95000"/>
                  </a:schemeClr>
                </a:solidFill>
              </a:rPr>
              <a:t>serta</a:t>
            </a:r>
            <a:r>
              <a:rPr lang="en-US" dirty="0" smtClean="0">
                <a:solidFill>
                  <a:schemeClr val="bg1">
                    <a:lumMod val="95000"/>
                  </a:schemeClr>
                </a:solidFill>
              </a:rPr>
              <a:t> </a:t>
            </a:r>
            <a:r>
              <a:rPr lang="en-US" dirty="0" err="1" smtClean="0">
                <a:solidFill>
                  <a:schemeClr val="bg1">
                    <a:lumMod val="95000"/>
                  </a:schemeClr>
                </a:solidFill>
              </a:rPr>
              <a:t>mendorong</a:t>
            </a:r>
            <a:r>
              <a:rPr lang="en-US" dirty="0" smtClean="0">
                <a:solidFill>
                  <a:schemeClr val="bg1">
                    <a:lumMod val="95000"/>
                  </a:schemeClr>
                </a:solidFill>
              </a:rPr>
              <a:t> </a:t>
            </a:r>
            <a:r>
              <a:rPr lang="en-US" dirty="0" err="1" smtClean="0">
                <a:solidFill>
                  <a:schemeClr val="bg1">
                    <a:lumMod val="95000"/>
                  </a:schemeClr>
                </a:solidFill>
              </a:rPr>
              <a:t>ijtihad</a:t>
            </a:r>
            <a:r>
              <a:rPr lang="en-US" dirty="0" smtClean="0">
                <a:solidFill>
                  <a:schemeClr val="bg1">
                    <a:lumMod val="95000"/>
                  </a:schemeClr>
                </a:solidFill>
              </a:rPr>
              <a:t>.</a:t>
            </a:r>
          </a:p>
          <a:p>
            <a:pPr>
              <a:buNone/>
            </a:pPr>
            <a:r>
              <a:rPr lang="en-US" dirty="0" smtClean="0">
                <a:solidFill>
                  <a:schemeClr val="bg1">
                    <a:lumMod val="95000"/>
                  </a:schemeClr>
                </a:solidFill>
              </a:rPr>
              <a:t>	3. </a:t>
            </a:r>
            <a:r>
              <a:rPr lang="en-US" dirty="0" err="1" smtClean="0">
                <a:solidFill>
                  <a:schemeClr val="bg1">
                    <a:lumMod val="95000"/>
                  </a:schemeClr>
                </a:solidFill>
              </a:rPr>
              <a:t>Menentang</a:t>
            </a:r>
            <a:r>
              <a:rPr lang="en-US" dirty="0" smtClean="0">
                <a:solidFill>
                  <a:schemeClr val="bg1">
                    <a:lumMod val="95000"/>
                  </a:schemeClr>
                </a:solidFill>
              </a:rPr>
              <a:t> </a:t>
            </a:r>
            <a:r>
              <a:rPr lang="en-US" dirty="0" err="1" smtClean="0">
                <a:solidFill>
                  <a:schemeClr val="bg1">
                    <a:lumMod val="95000"/>
                  </a:schemeClr>
                </a:solidFill>
              </a:rPr>
              <a:t>taqlid</a:t>
            </a:r>
            <a:r>
              <a:rPr lang="en-US" dirty="0" smtClean="0">
                <a:solidFill>
                  <a:schemeClr val="bg1">
                    <a:lumMod val="95000"/>
                  </a:schemeClr>
                </a:solidFill>
              </a:rPr>
              <a:t>.</a:t>
            </a:r>
          </a:p>
          <a:p>
            <a:pPr>
              <a:buNone/>
            </a:pPr>
            <a:r>
              <a:rPr lang="en-US" dirty="0" smtClean="0">
                <a:solidFill>
                  <a:schemeClr val="bg1">
                    <a:lumMod val="95000"/>
                  </a:schemeClr>
                </a:solidFill>
              </a:rPr>
              <a:t>	4. </a:t>
            </a:r>
            <a:r>
              <a:rPr lang="en-US" dirty="0" err="1" smtClean="0">
                <a:solidFill>
                  <a:schemeClr val="bg1">
                    <a:lumMod val="95000"/>
                  </a:schemeClr>
                </a:solidFill>
              </a:rPr>
              <a:t>Berijtihad</a:t>
            </a:r>
            <a:r>
              <a:rPr lang="en-US" dirty="0" smtClean="0">
                <a:solidFill>
                  <a:schemeClr val="bg1">
                    <a:lumMod val="95000"/>
                  </a:schemeClr>
                </a:solidFill>
              </a:rPr>
              <a:t> </a:t>
            </a:r>
            <a:r>
              <a:rPr lang="en-US" dirty="0" err="1" smtClean="0">
                <a:solidFill>
                  <a:schemeClr val="bg1">
                    <a:lumMod val="95000"/>
                  </a:schemeClr>
                </a:solidFill>
              </a:rPr>
              <a:t>tidak</a:t>
            </a:r>
            <a:r>
              <a:rPr lang="en-US" dirty="0" smtClean="0">
                <a:solidFill>
                  <a:schemeClr val="bg1">
                    <a:lumMod val="95000"/>
                  </a:schemeClr>
                </a:solidFill>
              </a:rPr>
              <a:t> </a:t>
            </a:r>
            <a:r>
              <a:rPr lang="en-US" dirty="0" err="1" smtClean="0">
                <a:solidFill>
                  <a:schemeClr val="bg1">
                    <a:lumMod val="95000"/>
                  </a:schemeClr>
                </a:solidFill>
              </a:rPr>
              <a:t>terikat</a:t>
            </a:r>
            <a:r>
              <a:rPr lang="en-US" dirty="0" smtClean="0">
                <a:solidFill>
                  <a:schemeClr val="bg1">
                    <a:lumMod val="95000"/>
                  </a:schemeClr>
                </a:solidFill>
              </a:rPr>
              <a:t> </a:t>
            </a:r>
            <a:r>
              <a:rPr lang="en-US" dirty="0" err="1" smtClean="0">
                <a:solidFill>
                  <a:schemeClr val="bg1">
                    <a:lumMod val="95000"/>
                  </a:schemeClr>
                </a:solidFill>
              </a:rPr>
              <a:t>pada</a:t>
            </a:r>
            <a:r>
              <a:rPr lang="en-US" dirty="0" smtClean="0">
                <a:solidFill>
                  <a:schemeClr val="bg1">
                    <a:lumMod val="95000"/>
                  </a:schemeClr>
                </a:solidFill>
              </a:rPr>
              <a:t> </a:t>
            </a:r>
            <a:r>
              <a:rPr lang="en-US" dirty="0" err="1" smtClean="0">
                <a:solidFill>
                  <a:schemeClr val="bg1">
                    <a:lumMod val="95000"/>
                  </a:schemeClr>
                </a:solidFill>
              </a:rPr>
              <a:t>madzhab</a:t>
            </a:r>
            <a:r>
              <a:rPr lang="en-US" dirty="0" smtClean="0">
                <a:solidFill>
                  <a:schemeClr val="bg1">
                    <a:lumMod val="95000"/>
                  </a:schemeClr>
                </a:solidFill>
              </a:rPr>
              <a:t>.</a:t>
            </a:r>
          </a:p>
          <a:p>
            <a:pPr>
              <a:buNone/>
            </a:pPr>
            <a:r>
              <a:rPr lang="en-US" dirty="0" smtClean="0">
                <a:solidFill>
                  <a:schemeClr val="bg1">
                    <a:lumMod val="95000"/>
                  </a:schemeClr>
                </a:solidFill>
              </a:rPr>
              <a:t>	5. </a:t>
            </a:r>
            <a:r>
              <a:rPr lang="en-US" dirty="0" err="1" smtClean="0">
                <a:solidFill>
                  <a:schemeClr val="bg1">
                    <a:lumMod val="95000"/>
                  </a:schemeClr>
                </a:solidFill>
              </a:rPr>
              <a:t>Keputusan</a:t>
            </a:r>
            <a:r>
              <a:rPr lang="en-US" dirty="0" smtClean="0">
                <a:solidFill>
                  <a:schemeClr val="bg1">
                    <a:lumMod val="95000"/>
                  </a:schemeClr>
                </a:solidFill>
              </a:rPr>
              <a:t> </a:t>
            </a:r>
            <a:r>
              <a:rPr lang="en-US" dirty="0" err="1" smtClean="0">
                <a:solidFill>
                  <a:schemeClr val="bg1">
                    <a:lumMod val="95000"/>
                  </a:schemeClr>
                </a:solidFill>
              </a:rPr>
              <a:t>hukum</a:t>
            </a:r>
            <a:r>
              <a:rPr lang="en-US" dirty="0" smtClean="0">
                <a:solidFill>
                  <a:schemeClr val="bg1">
                    <a:lumMod val="95000"/>
                  </a:schemeClr>
                </a:solidFill>
              </a:rPr>
              <a:t> </a:t>
            </a:r>
            <a:r>
              <a:rPr lang="en-US" dirty="0" err="1" smtClean="0">
                <a:solidFill>
                  <a:schemeClr val="bg1">
                    <a:lumMod val="95000"/>
                  </a:schemeClr>
                </a:solidFill>
              </a:rPr>
              <a:t>tidak</a:t>
            </a:r>
            <a:r>
              <a:rPr lang="en-US" dirty="0" smtClean="0">
                <a:solidFill>
                  <a:schemeClr val="bg1">
                    <a:lumMod val="95000"/>
                  </a:schemeClr>
                </a:solidFill>
              </a:rPr>
              <a:t> </a:t>
            </a:r>
            <a:r>
              <a:rPr lang="en-US" dirty="0" err="1" smtClean="0">
                <a:solidFill>
                  <a:schemeClr val="bg1">
                    <a:lumMod val="95000"/>
                  </a:schemeClr>
                </a:solidFill>
              </a:rPr>
              <a:t>berdasarkan</a:t>
            </a:r>
            <a:r>
              <a:rPr lang="en-US" dirty="0" smtClean="0">
                <a:solidFill>
                  <a:schemeClr val="bg1">
                    <a:lumMod val="95000"/>
                  </a:schemeClr>
                </a:solidFill>
              </a:rPr>
              <a:t> </a:t>
            </a:r>
            <a:r>
              <a:rPr lang="en-US" i="1" dirty="0" err="1" smtClean="0">
                <a:solidFill>
                  <a:schemeClr val="bg1">
                    <a:lumMod val="95000"/>
                  </a:schemeClr>
                </a:solidFill>
              </a:rPr>
              <a:t>illat</a:t>
            </a:r>
            <a:r>
              <a:rPr lang="en-US" dirty="0" smtClean="0">
                <a:solidFill>
                  <a:schemeClr val="bg1">
                    <a:lumMod val="95000"/>
                  </a:schemeClr>
                </a:solidFill>
              </a:rPr>
              <a:t> </a:t>
            </a:r>
            <a:r>
              <a:rPr lang="en-US" dirty="0" err="1" smtClean="0">
                <a:solidFill>
                  <a:schemeClr val="bg1">
                    <a:lumMod val="95000"/>
                  </a:schemeClr>
                </a:solidFill>
              </a:rPr>
              <a:t>tetapi</a:t>
            </a:r>
            <a:r>
              <a:rPr lang="en-US" dirty="0" smtClean="0">
                <a:solidFill>
                  <a:schemeClr val="bg1">
                    <a:lumMod val="95000"/>
                  </a:schemeClr>
                </a:solidFill>
              </a:rPr>
              <a:t> </a:t>
            </a:r>
            <a:r>
              <a:rPr lang="en-US" dirty="0" err="1" smtClean="0">
                <a:solidFill>
                  <a:schemeClr val="bg1">
                    <a:lumMod val="95000"/>
                  </a:schemeClr>
                </a:solidFill>
              </a:rPr>
              <a:t>pada</a:t>
            </a:r>
            <a:r>
              <a:rPr lang="en-US" dirty="0" smtClean="0">
                <a:solidFill>
                  <a:schemeClr val="bg1">
                    <a:lumMod val="95000"/>
                  </a:schemeClr>
                </a:solidFill>
              </a:rPr>
              <a:t> </a:t>
            </a:r>
            <a:r>
              <a:rPr lang="en-US" dirty="0" err="1" smtClean="0">
                <a:solidFill>
                  <a:schemeClr val="bg1">
                    <a:lumMod val="95000"/>
                  </a:schemeClr>
                </a:solidFill>
              </a:rPr>
              <a:t>aspek</a:t>
            </a:r>
            <a:r>
              <a:rPr lang="en-US" dirty="0" smtClean="0">
                <a:solidFill>
                  <a:schemeClr val="bg1">
                    <a:lumMod val="95000"/>
                  </a:schemeClr>
                </a:solidFill>
              </a:rPr>
              <a:t> </a:t>
            </a:r>
            <a:r>
              <a:rPr lang="en-US" i="1" dirty="0" err="1" smtClean="0">
                <a:solidFill>
                  <a:schemeClr val="bg1">
                    <a:lumMod val="95000"/>
                  </a:schemeClr>
                </a:solidFill>
              </a:rPr>
              <a:t>hikmah</a:t>
            </a:r>
            <a:r>
              <a:rPr lang="en-US" dirty="0" smtClean="0">
                <a:solidFill>
                  <a:schemeClr val="bg1">
                    <a:lumMod val="95000"/>
                  </a:schemeClr>
                </a:solidFill>
              </a:rPr>
              <a:t>.</a:t>
            </a:r>
            <a:endParaRPr lang="en-US" dirty="0">
              <a:solidFill>
                <a:schemeClr val="bg1">
                  <a:lumMod val="95000"/>
                </a:schemeClr>
              </a:solidFill>
            </a:endParaRPr>
          </a:p>
        </p:txBody>
      </p:sp>
      <p:sp>
        <p:nvSpPr>
          <p:cNvPr id="4" name="Content Placeholder 3"/>
          <p:cNvSpPr>
            <a:spLocks noGrp="1"/>
          </p:cNvSpPr>
          <p:nvPr>
            <p:ph type="body" sz="half" idx="2"/>
          </p:nvPr>
        </p:nvSpPr>
        <p:spPr/>
        <p:txBody>
          <a:bodyPr>
            <a:normAutofit/>
          </a:bodyPr>
          <a:lstStyle/>
          <a:p>
            <a:pPr>
              <a:buNone/>
            </a:pPr>
            <a:r>
              <a:rPr lang="en-US" dirty="0" smtClean="0">
                <a:solidFill>
                  <a:schemeClr val="bg1"/>
                </a:solidFill>
              </a:rPr>
              <a:t>7</a:t>
            </a:r>
            <a:r>
              <a:rPr lang="en-US" dirty="0" smtClean="0">
                <a:solidFill>
                  <a:schemeClr val="bg1"/>
                </a:solidFill>
              </a:rPr>
              <a:t>.).</a:t>
            </a:r>
            <a:endParaRPr lang="en-US" dirty="0" smtClean="0">
              <a:solidFill>
                <a:schemeClr val="bg1"/>
              </a:solidFill>
            </a:endParaRPr>
          </a:p>
          <a:p>
            <a:pPr>
              <a:buNone/>
            </a:pPr>
            <a:r>
              <a:rPr lang="en-US" dirty="0" smtClean="0">
                <a:solidFill>
                  <a:schemeClr val="bg1"/>
                </a:solidFill>
              </a:rPr>
              <a:t>8. </a:t>
            </a:r>
            <a:endParaRPr lang="en-US" dirty="0"/>
          </a:p>
        </p:txBody>
      </p:sp>
      <p:pic>
        <p:nvPicPr>
          <p:cNvPr id="5" name="Content Placeholder 3" descr="Hasil gambar untuk aqidah wasithiyah ibnu taimiyah"/>
          <p:cNvPicPr>
            <a:picLocks/>
          </p:cNvPicPr>
          <p:nvPr/>
        </p:nvPicPr>
        <p:blipFill>
          <a:blip r:embed="rId2"/>
          <a:srcRect/>
          <a:stretch>
            <a:fillRect/>
          </a:stretch>
        </p:blipFill>
        <p:spPr bwMode="auto">
          <a:xfrm>
            <a:off x="457200" y="1600200"/>
            <a:ext cx="2952750" cy="1552575"/>
          </a:xfrm>
          <a:prstGeom prst="rect">
            <a:avLst/>
          </a:prstGeom>
          <a:noFill/>
          <a:ln w="9525">
            <a:noFill/>
            <a:miter lim="800000"/>
            <a:headEnd/>
            <a:tailEnd/>
          </a:ln>
        </p:spPr>
      </p:pic>
      <p:pic>
        <p:nvPicPr>
          <p:cNvPr id="6" name="Picture 5" descr="http://3.bp.blogspot.com/-VkxZacy5vag/VKaHiSSJbBI/AAAAAAAAAjw/d4QDxW8uoqU/s1600/MajmuAlFatawa.JPG"/>
          <p:cNvPicPr/>
          <p:nvPr/>
        </p:nvPicPr>
        <p:blipFill>
          <a:blip r:embed="rId3"/>
          <a:srcRect/>
          <a:stretch>
            <a:fillRect/>
          </a:stretch>
        </p:blipFill>
        <p:spPr bwMode="auto">
          <a:xfrm>
            <a:off x="228600" y="3962400"/>
            <a:ext cx="327660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aqidah wasithiyah ibnu taimiyah"/>
          <p:cNvPicPr>
            <a:picLocks noGrp="1"/>
          </p:cNvPicPr>
          <p:nvPr>
            <p:ph idx="1"/>
          </p:nvPr>
        </p:nvPicPr>
        <p:blipFill>
          <a:blip r:embed="rId2"/>
          <a:srcRect/>
          <a:stretch>
            <a:fillRect/>
          </a:stretch>
        </p:blipFill>
        <p:spPr bwMode="auto">
          <a:xfrm>
            <a:off x="304800" y="304800"/>
            <a:ext cx="2952750" cy="1552575"/>
          </a:xfrm>
          <a:prstGeom prst="rect">
            <a:avLst/>
          </a:prstGeom>
          <a:noFill/>
          <a:ln w="9525">
            <a:noFill/>
            <a:miter lim="800000"/>
            <a:headEnd/>
            <a:tailEnd/>
          </a:ln>
        </p:spPr>
      </p:pic>
      <p:pic>
        <p:nvPicPr>
          <p:cNvPr id="5" name="Picture 4" descr="Hasil gambar untuk aqidah wasithiyah ibnu taimiyah"/>
          <p:cNvPicPr/>
          <p:nvPr/>
        </p:nvPicPr>
        <p:blipFill>
          <a:blip r:embed="rId3"/>
          <a:srcRect/>
          <a:stretch>
            <a:fillRect/>
          </a:stretch>
        </p:blipFill>
        <p:spPr bwMode="auto">
          <a:xfrm>
            <a:off x="3810000" y="609601"/>
            <a:ext cx="5105400" cy="2514600"/>
          </a:xfrm>
          <a:prstGeom prst="rect">
            <a:avLst/>
          </a:prstGeom>
          <a:noFill/>
          <a:ln w="9525">
            <a:noFill/>
            <a:miter lim="800000"/>
            <a:headEnd/>
            <a:tailEnd/>
          </a:ln>
        </p:spPr>
      </p:pic>
      <p:pic>
        <p:nvPicPr>
          <p:cNvPr id="6" name="Picture 5" descr="http://3.bp.blogspot.com/-VkxZacy5vag/VKaHiSSJbBI/AAAAAAAAAjw/d4QDxW8uoqU/s1600/MajmuAlFatawa.JPG"/>
          <p:cNvPicPr/>
          <p:nvPr/>
        </p:nvPicPr>
        <p:blipFill>
          <a:blip r:embed="rId4"/>
          <a:srcRect/>
          <a:stretch>
            <a:fillRect/>
          </a:stretch>
        </p:blipFill>
        <p:spPr bwMode="auto">
          <a:xfrm>
            <a:off x="762000" y="3886200"/>
            <a:ext cx="5334000" cy="2743200"/>
          </a:xfrm>
          <a:prstGeom prst="rect">
            <a:avLst/>
          </a:prstGeom>
          <a:noFill/>
          <a:ln w="9525">
            <a:noFill/>
            <a:miter lim="800000"/>
            <a:headEnd/>
            <a:tailEnd/>
          </a:ln>
        </p:spPr>
      </p:pic>
      <p:pic>
        <p:nvPicPr>
          <p:cNvPr id="7" name="Content Placeholder 3" descr="Hasil gambar untuk aqidah wasithiyah ibnu taimiyah"/>
          <p:cNvPicPr>
            <a:picLocks/>
          </p:cNvPicPr>
          <p:nvPr/>
        </p:nvPicPr>
        <p:blipFill>
          <a:blip r:embed="rId2"/>
          <a:srcRect/>
          <a:stretch>
            <a:fillRect/>
          </a:stretch>
        </p:blipFill>
        <p:spPr bwMode="auto">
          <a:xfrm>
            <a:off x="457200" y="457200"/>
            <a:ext cx="2952750" cy="1552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MALAM 1 SURO"/>
          <p:cNvPicPr>
            <a:picLocks noGrp="1"/>
          </p:cNvPicPr>
          <p:nvPr>
            <p:ph idx="1"/>
          </p:nvPr>
        </p:nvPicPr>
        <p:blipFill>
          <a:blip r:embed="rId2"/>
          <a:srcRect/>
          <a:stretch>
            <a:fillRect/>
          </a:stretch>
        </p:blipFill>
        <p:spPr bwMode="auto">
          <a:xfrm>
            <a:off x="838200" y="609600"/>
            <a:ext cx="7696200" cy="52824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ttps://nurarofahofablog.files.wordpress.com/2014/10/ndr5.jpeg"/>
          <p:cNvPicPr>
            <a:picLocks noGrp="1"/>
          </p:cNvPicPr>
          <p:nvPr>
            <p:ph idx="1"/>
          </p:nvPr>
        </p:nvPicPr>
        <p:blipFill>
          <a:blip r:embed="rId2"/>
          <a:srcRect/>
          <a:stretch>
            <a:fillRect/>
          </a:stretch>
        </p:blipFill>
        <p:spPr bwMode="auto">
          <a:xfrm>
            <a:off x="685800" y="685800"/>
            <a:ext cx="7772399" cy="4724400"/>
          </a:xfrm>
          <a:prstGeom prst="rect">
            <a:avLst/>
          </a:prstGeom>
          <a:noFill/>
          <a:ln w="9525">
            <a:noFill/>
            <a:miter lim="800000"/>
            <a:headEnd/>
            <a:tailEnd/>
          </a:ln>
        </p:spPr>
      </p:pic>
      <p:sp>
        <p:nvSpPr>
          <p:cNvPr id="5" name="Rectangle 4"/>
          <p:cNvSpPr/>
          <p:nvPr/>
        </p:nvSpPr>
        <p:spPr>
          <a:xfrm>
            <a:off x="2590800" y="5791200"/>
            <a:ext cx="4159408" cy="369332"/>
          </a:xfrm>
          <a:prstGeom prst="rect">
            <a:avLst/>
          </a:prstGeom>
        </p:spPr>
        <p:txBody>
          <a:bodyPr wrap="none">
            <a:spAutoFit/>
          </a:bodyPr>
          <a:lstStyle/>
          <a:p>
            <a:r>
              <a:rPr lang="en-US" dirty="0" err="1" smtClean="0"/>
              <a:t>sesaji</a:t>
            </a:r>
            <a:r>
              <a:rPr lang="en-US" dirty="0" smtClean="0"/>
              <a:t> </a:t>
            </a:r>
            <a:r>
              <a:rPr lang="en-US" dirty="0" err="1" smtClean="0"/>
              <a:t>kepala</a:t>
            </a:r>
            <a:r>
              <a:rPr lang="en-US" dirty="0" smtClean="0"/>
              <a:t> </a:t>
            </a:r>
            <a:r>
              <a:rPr lang="en-US" dirty="0" err="1" smtClean="0"/>
              <a:t>kerbau</a:t>
            </a:r>
            <a:r>
              <a:rPr lang="en-US" dirty="0" smtClean="0"/>
              <a:t> </a:t>
            </a:r>
            <a:r>
              <a:rPr lang="en-US" dirty="0" err="1" smtClean="0"/>
              <a:t>sebagai</a:t>
            </a:r>
            <a:r>
              <a:rPr lang="en-US" dirty="0" smtClean="0"/>
              <a:t> </a:t>
            </a:r>
            <a:r>
              <a:rPr lang="en-US" dirty="0" err="1" smtClean="0"/>
              <a:t>persembahan</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304800"/>
          </a:xfrm>
        </p:spPr>
        <p:txBody>
          <a:bodyPr>
            <a:normAutofit/>
          </a:bodyPr>
          <a:lstStyle/>
          <a:p>
            <a:r>
              <a:rPr lang="en-US" sz="1400" dirty="0" smtClean="0"/>
              <a:t>UPACARA 1000 HARI KEMATIAN</a:t>
            </a:r>
            <a:endParaRPr lang="en-US" sz="1400" dirty="0"/>
          </a:p>
        </p:txBody>
      </p:sp>
      <p:pic>
        <p:nvPicPr>
          <p:cNvPr id="4" name="Content Placeholder 3" descr="https://mryanwar.files.wordpress.com/2011/06/tahlilan1.jpg"/>
          <p:cNvPicPr>
            <a:picLocks noGrp="1"/>
          </p:cNvPicPr>
          <p:nvPr>
            <p:ph idx="1"/>
          </p:nvPr>
        </p:nvPicPr>
        <p:blipFill>
          <a:blip r:embed="rId2"/>
          <a:srcRect/>
          <a:stretch>
            <a:fillRect/>
          </a:stretch>
        </p:blipFill>
        <p:spPr bwMode="auto">
          <a:xfrm>
            <a:off x="609600" y="1143000"/>
            <a:ext cx="8077200"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4" descr="mengemukakan, kekuatan tanah dalam menghentikan reaksi air liur anjing ..."/>
          <p:cNvPicPr>
            <a:picLocks noGrp="1" noChangeAspect="1" noChangeArrowheads="1"/>
          </p:cNvPicPr>
          <p:nvPr>
            <p:ph idx="1"/>
          </p:nvPr>
        </p:nvPicPr>
        <p:blipFill>
          <a:blip r:embed="rId2" cstate="print"/>
          <a:srcRect/>
          <a:stretch>
            <a:fillRect/>
          </a:stretch>
        </p:blipFill>
        <p:spPr bwMode="auto">
          <a:xfrm>
            <a:off x="914400" y="1524000"/>
            <a:ext cx="1524000" cy="1028700"/>
          </a:xfrm>
          <a:prstGeom prst="rect">
            <a:avLst/>
          </a:prstGeom>
          <a:noFill/>
        </p:spPr>
      </p:pic>
      <p:pic>
        <p:nvPicPr>
          <p:cNvPr id="5" name="Picture 6" descr="http://anjingdijual.com/upload/img/2013/01/08/08012013104104-1419.jpg"/>
          <p:cNvPicPr>
            <a:picLocks noChangeAspect="1" noChangeArrowheads="1"/>
          </p:cNvPicPr>
          <p:nvPr/>
        </p:nvPicPr>
        <p:blipFill>
          <a:blip r:embed="rId3" cstate="print"/>
          <a:srcRect/>
          <a:stretch>
            <a:fillRect/>
          </a:stretch>
        </p:blipFill>
        <p:spPr bwMode="auto">
          <a:xfrm>
            <a:off x="228600" y="3657600"/>
            <a:ext cx="2500330" cy="2500330"/>
          </a:xfrm>
          <a:prstGeom prst="rect">
            <a:avLst/>
          </a:prstGeom>
          <a:noFill/>
        </p:spPr>
      </p:pic>
      <p:sp>
        <p:nvSpPr>
          <p:cNvPr id="6" name="Rectangle 2"/>
          <p:cNvSpPr>
            <a:spLocks noChangeArrowheads="1"/>
          </p:cNvSpPr>
          <p:nvPr/>
        </p:nvSpPr>
        <p:spPr bwMode="auto">
          <a:xfrm>
            <a:off x="3000364" y="500042"/>
            <a:ext cx="5715040" cy="59081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2800" b="0" i="0" u="none" strike="noStrike" cap="none" normalizeH="0" baseline="0" dirty="0" smtClean="0">
                <a:ln>
                  <a:noFill/>
                </a:ln>
                <a:solidFill>
                  <a:srgbClr val="0070C0"/>
                </a:solidFill>
                <a:effectLst/>
                <a:latin typeface="inherit" charset="0"/>
                <a:ea typeface="Times New Roman" pitchFamily="18" charset="0"/>
                <a:cs typeface="Times New Roman" pitchFamily="18" charset="0"/>
              </a:rPr>
              <a:t>. Para dokter spesialis hewan mengungkapkan bahwa mendidik anjing dan berinteraksi dengan cairan-cairan yang keluar darinya berupa kotoran, air kencing, dan lain sebagainya, dapat menularkan sebuah </a:t>
            </a:r>
            <a:r>
              <a:rPr kumimoji="0" lang="id-ID" sz="2800" b="0" i="0" u="none" strike="noStrike" cap="none" normalizeH="0" baseline="0" dirty="0" smtClean="0">
                <a:ln>
                  <a:noFill/>
                </a:ln>
                <a:solidFill>
                  <a:srgbClr val="FF0000"/>
                </a:solidFill>
                <a:effectLst/>
                <a:latin typeface="inherit" charset="0"/>
                <a:ea typeface="Times New Roman" pitchFamily="18" charset="0"/>
                <a:cs typeface="Times New Roman" pitchFamily="18" charset="0"/>
              </a:rPr>
              <a:t>virus</a:t>
            </a:r>
            <a:r>
              <a:rPr kumimoji="0" lang="id-ID" sz="2800" b="0" i="0" u="none" strike="noStrike" cap="none" normalizeH="0" baseline="0" dirty="0" smtClean="0">
                <a:ln>
                  <a:noFill/>
                </a:ln>
                <a:solidFill>
                  <a:srgbClr val="0070C0"/>
                </a:solidFill>
                <a:effectLst/>
                <a:latin typeface="inherit" charset="0"/>
                <a:ea typeface="Times New Roman" pitchFamily="18" charset="0"/>
                <a:cs typeface="Times New Roman" pitchFamily="18" charset="0"/>
              </a:rPr>
              <a:t> yang disebut </a:t>
            </a:r>
            <a:r>
              <a:rPr kumimoji="0" lang="id-ID" sz="2800" b="0" i="0" u="none" strike="noStrike" cap="none" normalizeH="0" baseline="0" dirty="0" smtClean="0">
                <a:ln>
                  <a:noFill/>
                </a:ln>
                <a:solidFill>
                  <a:srgbClr val="0070C0"/>
                </a:solidFill>
                <a:effectLst/>
                <a:latin typeface="Calibri"/>
                <a:ea typeface="Times New Roman" pitchFamily="18" charset="0"/>
                <a:cs typeface="Times New Roman" pitchFamily="18" charset="0"/>
              </a:rPr>
              <a:t>“</a:t>
            </a:r>
            <a:r>
              <a:rPr kumimoji="0" lang="id-ID" sz="2800" b="0" i="0" u="none" strike="noStrike" cap="none" normalizeH="0" baseline="0" dirty="0" smtClean="0">
                <a:ln>
                  <a:noFill/>
                </a:ln>
                <a:solidFill>
                  <a:srgbClr val="FF0000"/>
                </a:solidFill>
                <a:effectLst/>
                <a:latin typeface="inherit" charset="0"/>
                <a:ea typeface="Times New Roman" pitchFamily="18" charset="0"/>
                <a:cs typeface="Times New Roman" pitchFamily="18" charset="0"/>
              </a:rPr>
              <a:t>tocks characins</a:t>
            </a:r>
            <a:r>
              <a:rPr kumimoji="0" lang="id-ID" sz="2800" b="0" i="0" u="none" strike="noStrike" cap="none" normalizeH="0" baseline="0" dirty="0" smtClean="0">
                <a:ln>
                  <a:noFill/>
                </a:ln>
                <a:solidFill>
                  <a:srgbClr val="FF0000"/>
                </a:solidFill>
                <a:effectLst/>
                <a:latin typeface="Calibri"/>
                <a:ea typeface="Times New Roman" pitchFamily="18" charset="0"/>
                <a:cs typeface="Times New Roman" pitchFamily="18" charset="0"/>
              </a:rPr>
              <a:t>”</a:t>
            </a:r>
            <a:r>
              <a:rPr kumimoji="0" lang="id-ID" sz="2800" b="0" i="0" u="none" strike="noStrike" cap="none" normalizeH="0" baseline="0" dirty="0" smtClean="0">
                <a:ln>
                  <a:noFill/>
                </a:ln>
                <a:solidFill>
                  <a:srgbClr val="FF0000"/>
                </a:solidFill>
                <a:effectLst/>
                <a:latin typeface="inherit" charset="0"/>
                <a:ea typeface="Times New Roman" pitchFamily="18" charset="0"/>
                <a:cs typeface="Times New Roman" pitchFamily="18" charset="0"/>
              </a:rPr>
              <a:t>. </a:t>
            </a:r>
            <a:r>
              <a:rPr kumimoji="0" lang="id-ID" sz="2800" b="0" i="0" u="none" strike="noStrike" cap="none" normalizeH="0" baseline="0" dirty="0" smtClean="0">
                <a:ln>
                  <a:noFill/>
                </a:ln>
                <a:solidFill>
                  <a:srgbClr val="0070C0"/>
                </a:solidFill>
                <a:effectLst/>
                <a:latin typeface="inherit" charset="0"/>
                <a:ea typeface="Times New Roman" pitchFamily="18" charset="0"/>
                <a:cs typeface="Times New Roman" pitchFamily="18" charset="0"/>
              </a:rPr>
              <a:t>Virus ini dapat mengakibatkan </a:t>
            </a:r>
            <a:r>
              <a:rPr kumimoji="0" lang="id-ID" sz="2800" b="0" i="0" u="none" strike="noStrike" cap="none" normalizeH="0" baseline="0" dirty="0" smtClean="0">
                <a:ln>
                  <a:noFill/>
                </a:ln>
                <a:solidFill>
                  <a:srgbClr val="FF0000"/>
                </a:solidFill>
                <a:effectLst/>
                <a:latin typeface="inherit" charset="0"/>
                <a:ea typeface="Times New Roman" pitchFamily="18" charset="0"/>
                <a:cs typeface="Times New Roman" pitchFamily="18" charset="0"/>
              </a:rPr>
              <a:t>kaburnya penglihatan dan kebutaan pada manusia.</a:t>
            </a:r>
            <a:endParaRPr kumimoji="0" lang="id-ID" sz="2800" b="0" i="0" u="none" strike="noStrike" cap="none" normalizeH="0" baseline="0" dirty="0" smtClean="0">
              <a:ln>
                <a:noFill/>
              </a:ln>
              <a:solidFill>
                <a:srgbClr val="FF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d-ID" sz="2800" b="0" i="0" u="none" strike="noStrike" cap="none" normalizeH="0" baseline="0" dirty="0" smtClean="0">
                <a:ln>
                  <a:noFill/>
                </a:ln>
                <a:solidFill>
                  <a:srgbClr val="0070C0"/>
                </a:solidFill>
                <a:effectLst/>
                <a:latin typeface="inherit" charset="0"/>
                <a:ea typeface="Times New Roman" pitchFamily="18" charset="0"/>
                <a:cs typeface="Times New Roman" pitchFamily="18" charset="0"/>
              </a:rPr>
              <a:t>Setelah melakukan pemerikasaan terhadap 60 ekor anjing, </a:t>
            </a:r>
            <a:r>
              <a:rPr kumimoji="0" lang="id-ID" sz="2800" b="0" i="0" u="none" strike="noStrike" cap="none" normalizeH="0" baseline="0" dirty="0" smtClean="0">
                <a:ln>
                  <a:noFill/>
                </a:ln>
                <a:solidFill>
                  <a:srgbClr val="FF0000"/>
                </a:solidFill>
                <a:effectLst/>
                <a:latin typeface="inherit" charset="0"/>
                <a:ea typeface="Times New Roman" pitchFamily="18" charset="0"/>
                <a:cs typeface="Times New Roman" pitchFamily="18" charset="0"/>
              </a:rPr>
              <a:t>dr. Ian Royt</a:t>
            </a:r>
            <a:r>
              <a:rPr kumimoji="0" lang="id-ID" sz="2800" b="0" i="0" u="none" strike="noStrike" cap="none" normalizeH="0" baseline="0" dirty="0" smtClean="0">
                <a:ln>
                  <a:noFill/>
                </a:ln>
                <a:solidFill>
                  <a:srgbClr val="0070C0"/>
                </a:solidFill>
                <a:effectLst/>
                <a:latin typeface="inherit" charset="0"/>
                <a:ea typeface="Times New Roman" pitchFamily="18" charset="0"/>
                <a:cs typeface="Times New Roman" pitchFamily="18" charset="0"/>
              </a:rPr>
              <a:t>, seorang dokter spesialis hewan di </a:t>
            </a:r>
            <a:r>
              <a:rPr kumimoji="0" lang="id-ID" sz="2800" b="0" i="0" u="none" strike="noStrike" cap="none" normalizeH="0" baseline="0" dirty="0" smtClean="0">
                <a:ln>
                  <a:noFill/>
                </a:ln>
                <a:solidFill>
                  <a:srgbClr val="FF0000"/>
                </a:solidFill>
                <a:effectLst/>
                <a:latin typeface="inherit" charset="0"/>
                <a:ea typeface="Times New Roman" pitchFamily="18" charset="0"/>
                <a:cs typeface="Times New Roman" pitchFamily="18" charset="0"/>
              </a:rPr>
              <a:t>London, Inggris </a:t>
            </a:r>
            <a:r>
              <a:rPr kumimoji="0" lang="id-ID" sz="2800" b="0" i="0" u="none" strike="noStrike" cap="none" normalizeH="0" baseline="0" dirty="0" smtClean="0">
                <a:ln>
                  <a:noFill/>
                </a:ln>
                <a:solidFill>
                  <a:srgbClr val="0070C0"/>
                </a:solidFill>
                <a:effectLst/>
                <a:latin typeface="inherit" charset="0"/>
                <a:ea typeface="Times New Roman" pitchFamily="18" charset="0"/>
                <a:cs typeface="Times New Roman" pitchFamily="18" charset="0"/>
              </a:rPr>
              <a:t>menyimpulkan bahwa seperempat binatang tersebut membawa telur-telur ulat di cairan-cairan yang keluar darinya. Ia menemukan </a:t>
            </a:r>
            <a:r>
              <a:rPr kumimoji="0" lang="id-ID" sz="2800" b="0" i="0" u="none" strike="noStrike" cap="none" normalizeH="0" baseline="0" dirty="0" smtClean="0">
                <a:ln>
                  <a:noFill/>
                </a:ln>
                <a:solidFill>
                  <a:srgbClr val="FF0000"/>
                </a:solidFill>
                <a:effectLst/>
                <a:latin typeface="inherit" charset="0"/>
                <a:ea typeface="Times New Roman" pitchFamily="18" charset="0"/>
                <a:cs typeface="Times New Roman" pitchFamily="18" charset="0"/>
              </a:rPr>
              <a:t>180 sel telur ulat dalam satu gram bulunya</a:t>
            </a:r>
            <a:r>
              <a:rPr kumimoji="0" lang="id-ID" sz="2800" b="0" i="0" u="none" strike="noStrike" cap="none" normalizeH="0" baseline="0" dirty="0" smtClean="0">
                <a:ln>
                  <a:noFill/>
                </a:ln>
                <a:solidFill>
                  <a:srgbClr val="0070C0"/>
                </a:solidFill>
                <a:effectLst/>
                <a:latin typeface="inherit" charset="0"/>
                <a:ea typeface="Times New Roman" pitchFamily="18" charset="0"/>
                <a:cs typeface="Times New Roman" pitchFamily="18" charset="0"/>
              </a:rPr>
              <a:t>. Jumlah ini lebih banyak dibandingkan yang ditemukan di lapisan unsur tanah.</a:t>
            </a:r>
            <a:endParaRPr kumimoji="0" lang="id-ID"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Alternate Process 3"/>
          <p:cNvSpPr/>
          <p:nvPr/>
        </p:nvSpPr>
        <p:spPr>
          <a:xfrm>
            <a:off x="152400" y="1219200"/>
            <a:ext cx="2209800" cy="1600200"/>
          </a:xfrm>
          <a:prstGeom prst="flowChartAlternateProcess">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t>Pengertian</a:t>
            </a:r>
            <a:endParaRPr lang="en-US" sz="2400" b="1" dirty="0" smtClean="0"/>
          </a:p>
          <a:p>
            <a:pPr algn="ctr"/>
            <a:r>
              <a:rPr lang="en-US" sz="2400" b="1" dirty="0" err="1" smtClean="0"/>
              <a:t>Tajdid</a:t>
            </a:r>
            <a:endParaRPr lang="en-US" sz="2400" b="1" dirty="0" smtClean="0"/>
          </a:p>
          <a:p>
            <a:pPr algn="ctr"/>
            <a:r>
              <a:rPr lang="en-US" dirty="0" smtClean="0"/>
              <a:t>(</a:t>
            </a:r>
            <a:r>
              <a:rPr lang="en-US" dirty="0" err="1" smtClean="0"/>
              <a:t>menurut</a:t>
            </a:r>
            <a:r>
              <a:rPr lang="en-US" dirty="0" smtClean="0"/>
              <a:t>: </a:t>
            </a:r>
            <a:r>
              <a:rPr lang="en-US" dirty="0" err="1" smtClean="0"/>
              <a:t>Majlis</a:t>
            </a:r>
            <a:r>
              <a:rPr lang="en-US" dirty="0" smtClean="0"/>
              <a:t> </a:t>
            </a:r>
            <a:r>
              <a:rPr lang="en-US" dirty="0" err="1" smtClean="0"/>
              <a:t>Tarjih</a:t>
            </a:r>
            <a:r>
              <a:rPr lang="en-US" dirty="0" smtClean="0"/>
              <a:t> </a:t>
            </a:r>
            <a:r>
              <a:rPr lang="en-US" dirty="0" err="1" smtClean="0"/>
              <a:t>Muhammadiyah</a:t>
            </a:r>
            <a:r>
              <a:rPr lang="en-US" dirty="0" smtClean="0"/>
              <a:t>)</a:t>
            </a:r>
            <a:endParaRPr lang="en-US" dirty="0"/>
          </a:p>
        </p:txBody>
      </p:sp>
      <p:sp>
        <p:nvSpPr>
          <p:cNvPr id="5" name="Rounded Rectangle 4"/>
          <p:cNvSpPr/>
          <p:nvPr/>
        </p:nvSpPr>
        <p:spPr>
          <a:xfrm>
            <a:off x="1447800" y="381000"/>
            <a:ext cx="2209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bahasa</a:t>
            </a:r>
            <a:endParaRPr lang="en-US" sz="2000" dirty="0"/>
          </a:p>
        </p:txBody>
      </p:sp>
      <p:sp>
        <p:nvSpPr>
          <p:cNvPr id="6" name="Rounded Rectangle 5"/>
          <p:cNvSpPr/>
          <p:nvPr/>
        </p:nvSpPr>
        <p:spPr>
          <a:xfrm>
            <a:off x="1295400" y="3124200"/>
            <a:ext cx="2209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istilah</a:t>
            </a:r>
            <a:endParaRPr lang="en-US" sz="2000" dirty="0"/>
          </a:p>
        </p:txBody>
      </p:sp>
      <p:sp>
        <p:nvSpPr>
          <p:cNvPr id="7" name="Rounded Rectangle 6"/>
          <p:cNvSpPr/>
          <p:nvPr/>
        </p:nvSpPr>
        <p:spPr>
          <a:xfrm>
            <a:off x="4572000" y="304800"/>
            <a:ext cx="2590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chemeClr val="bg1"/>
                </a:solidFill>
              </a:rPr>
              <a:t>pembaharuan</a:t>
            </a:r>
            <a:endParaRPr lang="en-US" sz="2000" dirty="0">
              <a:solidFill>
                <a:schemeClr val="bg1"/>
              </a:solidFill>
            </a:endParaRPr>
          </a:p>
        </p:txBody>
      </p:sp>
      <p:sp>
        <p:nvSpPr>
          <p:cNvPr id="8" name="Rounded Rectangle 7"/>
          <p:cNvSpPr/>
          <p:nvPr/>
        </p:nvSpPr>
        <p:spPr>
          <a:xfrm>
            <a:off x="4343400" y="2286000"/>
            <a:ext cx="2590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 </a:t>
            </a:r>
            <a:r>
              <a:rPr lang="en-US" sz="2000" dirty="0" err="1" smtClean="0"/>
              <a:t>pemurnian</a:t>
            </a:r>
            <a:endParaRPr lang="en-US" sz="2000" dirty="0"/>
          </a:p>
        </p:txBody>
      </p:sp>
      <p:sp>
        <p:nvSpPr>
          <p:cNvPr id="9" name="Equal 8"/>
          <p:cNvSpPr/>
          <p:nvPr/>
        </p:nvSpPr>
        <p:spPr>
          <a:xfrm>
            <a:off x="3810000" y="381000"/>
            <a:ext cx="533400" cy="533400"/>
          </a:xfrm>
          <a:prstGeom prst="mathEqual">
            <a:avLst>
              <a:gd name="adj1" fmla="val 23520"/>
              <a:gd name="adj2" fmla="val 230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Equal 9"/>
          <p:cNvSpPr/>
          <p:nvPr/>
        </p:nvSpPr>
        <p:spPr>
          <a:xfrm>
            <a:off x="3581400" y="2971800"/>
            <a:ext cx="533400" cy="762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p:cNvSpPr/>
          <p:nvPr/>
        </p:nvSpPr>
        <p:spPr>
          <a:xfrm>
            <a:off x="4343400" y="2971800"/>
            <a:ext cx="2590800" cy="152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2. </a:t>
            </a:r>
            <a:r>
              <a:rPr lang="en-US" sz="2000" dirty="0" err="1" smtClean="0"/>
              <a:t>peningkatan</a:t>
            </a:r>
            <a:r>
              <a:rPr lang="en-US" sz="2000" dirty="0" smtClean="0"/>
              <a:t>, </a:t>
            </a:r>
            <a:r>
              <a:rPr lang="en-US" sz="2000" dirty="0" err="1" smtClean="0"/>
              <a:t>pengembangan</a:t>
            </a:r>
            <a:r>
              <a:rPr lang="en-US" sz="2000" dirty="0" smtClean="0"/>
              <a:t>, </a:t>
            </a:r>
            <a:r>
              <a:rPr lang="en-US" sz="2000" dirty="0" err="1" smtClean="0"/>
              <a:t>modernisasi</a:t>
            </a:r>
            <a:r>
              <a:rPr lang="en-US" sz="2000" dirty="0" smtClean="0"/>
              <a:t> &amp;  </a:t>
            </a:r>
            <a:r>
              <a:rPr lang="en-US" sz="2000" dirty="0" err="1" smtClean="0"/>
              <a:t>yg</a:t>
            </a:r>
            <a:r>
              <a:rPr lang="en-US" sz="2000" dirty="0" smtClean="0"/>
              <a:t> </a:t>
            </a:r>
            <a:r>
              <a:rPr lang="en-US" sz="2000" dirty="0" err="1" smtClean="0"/>
              <a:t>semakna</a:t>
            </a:r>
            <a:r>
              <a:rPr lang="en-US" sz="2000" dirty="0" smtClean="0"/>
              <a:t> dg </a:t>
            </a:r>
            <a:r>
              <a:rPr lang="en-US" sz="2000" dirty="0" err="1" smtClean="0"/>
              <a:t>nya</a:t>
            </a:r>
            <a:r>
              <a:rPr lang="en-US" sz="2000" dirty="0" smtClean="0"/>
              <a:t>.</a:t>
            </a:r>
            <a:endParaRPr lang="en-US" sz="2000" dirty="0"/>
          </a:p>
        </p:txBody>
      </p:sp>
      <p:sp>
        <p:nvSpPr>
          <p:cNvPr id="12" name="Rounded Rectangular Callout 11"/>
          <p:cNvSpPr/>
          <p:nvPr/>
        </p:nvSpPr>
        <p:spPr>
          <a:xfrm>
            <a:off x="457200" y="5029200"/>
            <a:ext cx="4191000" cy="1371600"/>
          </a:xfrm>
          <a:prstGeom prst="wedgeRoundRectCallout">
            <a:avLst>
              <a:gd name="adj1" fmla="val 65367"/>
              <a:gd name="adj2" fmla="val -8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Penafsiran</a:t>
            </a:r>
            <a:r>
              <a:rPr lang="en-US" sz="2000" dirty="0" smtClean="0"/>
              <a:t>, </a:t>
            </a:r>
            <a:r>
              <a:rPr lang="en-US" sz="2000" dirty="0" err="1" smtClean="0"/>
              <a:t>pengamalan</a:t>
            </a:r>
            <a:r>
              <a:rPr lang="en-US" sz="2000" dirty="0"/>
              <a:t> </a:t>
            </a:r>
            <a:r>
              <a:rPr lang="en-US" sz="2000" dirty="0" smtClean="0"/>
              <a:t>&amp; </a:t>
            </a:r>
            <a:r>
              <a:rPr lang="en-US" sz="2000" dirty="0" err="1" smtClean="0"/>
              <a:t>perwujudan</a:t>
            </a:r>
            <a:r>
              <a:rPr lang="en-US" sz="2000" dirty="0" smtClean="0"/>
              <a:t>  </a:t>
            </a:r>
            <a:r>
              <a:rPr lang="en-US" sz="2000" dirty="0" err="1" smtClean="0"/>
              <a:t>ajaran</a:t>
            </a:r>
            <a:r>
              <a:rPr lang="en-US" sz="2000" dirty="0" smtClean="0"/>
              <a:t> Islam dg </a:t>
            </a:r>
            <a:r>
              <a:rPr lang="en-US" sz="2000" dirty="0" err="1" smtClean="0"/>
              <a:t>tetap</a:t>
            </a:r>
            <a:r>
              <a:rPr lang="en-US" sz="2000" dirty="0" smtClean="0"/>
              <a:t> </a:t>
            </a:r>
            <a:r>
              <a:rPr lang="en-US" sz="2000" dirty="0" err="1" smtClean="0"/>
              <a:t>berpegang</a:t>
            </a:r>
            <a:r>
              <a:rPr lang="en-US" sz="2000" dirty="0" smtClean="0"/>
              <a:t>  </a:t>
            </a:r>
            <a:r>
              <a:rPr lang="en-US" sz="2000" dirty="0" err="1" smtClean="0"/>
              <a:t>teguh</a:t>
            </a:r>
            <a:r>
              <a:rPr lang="en-US" sz="2000" dirty="0" smtClean="0"/>
              <a:t> pd Al-Qur’an  &amp; </a:t>
            </a:r>
            <a:r>
              <a:rPr lang="en-US" sz="2000" dirty="0" err="1" smtClean="0">
                <a:solidFill>
                  <a:schemeClr val="bg1"/>
                </a:solidFill>
              </a:rPr>
              <a:t>Sunnah</a:t>
            </a:r>
            <a:r>
              <a:rPr lang="en-US" sz="2000" dirty="0" smtClean="0">
                <a:solidFill>
                  <a:schemeClr val="bg1"/>
                </a:solidFill>
              </a:rPr>
              <a:t> </a:t>
            </a:r>
            <a:r>
              <a:rPr lang="en-US" sz="2000" dirty="0" err="1" smtClean="0">
                <a:solidFill>
                  <a:schemeClr val="bg1"/>
                </a:solidFill>
              </a:rPr>
              <a:t>Shahihah</a:t>
            </a:r>
            <a:r>
              <a:rPr lang="en-US" sz="2000" dirty="0">
                <a:solidFill>
                  <a:schemeClr val="bg1"/>
                </a:solidFill>
              </a:rPr>
              <a:t> </a:t>
            </a:r>
            <a:r>
              <a:rPr lang="en-US" sz="2000" dirty="0" smtClean="0"/>
              <a:t>(</a:t>
            </a:r>
            <a:r>
              <a:rPr lang="en-US" sz="2000" i="1" dirty="0" err="1" smtClean="0"/>
              <a:t>Maqbulah</a:t>
            </a:r>
            <a:r>
              <a:rPr lang="en-US" sz="2000" dirty="0" smtClean="0"/>
              <a:t>)</a:t>
            </a:r>
            <a:endParaRPr lang="en-US" sz="2000" dirty="0"/>
          </a:p>
        </p:txBody>
      </p:sp>
      <p:sp>
        <p:nvSpPr>
          <p:cNvPr id="13" name="Rounded Rectangular Callout 12"/>
          <p:cNvSpPr/>
          <p:nvPr/>
        </p:nvSpPr>
        <p:spPr>
          <a:xfrm>
            <a:off x="6781800" y="4419600"/>
            <a:ext cx="2209800" cy="2209800"/>
          </a:xfrm>
          <a:prstGeom prst="wedgeRoundRectCallout">
            <a:avLst>
              <a:gd name="adj1" fmla="val -42473"/>
              <a:gd name="adj2" fmla="val -1244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Pemeliharaan</a:t>
            </a:r>
            <a:r>
              <a:rPr lang="en-US" dirty="0" smtClean="0"/>
              <a:t> </a:t>
            </a:r>
            <a:r>
              <a:rPr lang="en-US" dirty="0" err="1" smtClean="0"/>
              <a:t>matan</a:t>
            </a:r>
            <a:r>
              <a:rPr lang="en-US" dirty="0" smtClean="0"/>
              <a:t>  </a:t>
            </a:r>
            <a:r>
              <a:rPr lang="en-US" dirty="0" err="1" smtClean="0"/>
              <a:t>ajaran</a:t>
            </a:r>
            <a:r>
              <a:rPr lang="en-US" dirty="0" smtClean="0"/>
              <a:t> Islam </a:t>
            </a:r>
            <a:r>
              <a:rPr lang="en-US" dirty="0" err="1" smtClean="0"/>
              <a:t>yg</a:t>
            </a:r>
            <a:r>
              <a:rPr lang="en-US" dirty="0" smtClean="0"/>
              <a:t> </a:t>
            </a:r>
            <a:r>
              <a:rPr lang="en-US" dirty="0" err="1" smtClean="0"/>
              <a:t>berdasarkan</a:t>
            </a:r>
            <a:r>
              <a:rPr lang="en-US" dirty="0"/>
              <a:t> </a:t>
            </a:r>
            <a:r>
              <a:rPr lang="en-US" dirty="0" err="1" smtClean="0"/>
              <a:t>dan</a:t>
            </a:r>
            <a:r>
              <a:rPr lang="en-US" dirty="0" smtClean="0"/>
              <a:t> </a:t>
            </a:r>
            <a:r>
              <a:rPr lang="en-US" dirty="0" err="1" smtClean="0"/>
              <a:t>bersumber</a:t>
            </a:r>
            <a:r>
              <a:rPr lang="en-US" dirty="0" smtClean="0"/>
              <a:t>  pd Al-Qur’an &amp; </a:t>
            </a:r>
            <a:r>
              <a:rPr lang="en-US" i="1" dirty="0" err="1" smtClean="0"/>
              <a:t>Sunnah</a:t>
            </a:r>
            <a:r>
              <a:rPr lang="en-US" i="1" dirty="0" smtClean="0"/>
              <a:t> </a:t>
            </a:r>
            <a:r>
              <a:rPr lang="en-US" i="1" dirty="0" err="1" smtClean="0"/>
              <a:t>Shahihah</a:t>
            </a:r>
            <a:r>
              <a:rPr lang="en-US" i="1" dirty="0" smtClean="0"/>
              <a:t> </a:t>
            </a:r>
            <a:r>
              <a:rPr lang="en-US" dirty="0" smtClean="0"/>
              <a:t>(</a:t>
            </a:r>
            <a:r>
              <a:rPr lang="en-US" i="1" dirty="0" err="1" smtClean="0"/>
              <a:t>Maqbulah</a:t>
            </a:r>
            <a:r>
              <a:rPr lang="en-US" dirty="0" smtClean="0"/>
              <a:t>)</a:t>
            </a:r>
            <a:endParaRPr lang="en-US" dirty="0"/>
          </a:p>
        </p:txBody>
      </p:sp>
      <p:sp>
        <p:nvSpPr>
          <p:cNvPr id="14" name="Up Arrow 13"/>
          <p:cNvSpPr/>
          <p:nvPr/>
        </p:nvSpPr>
        <p:spPr>
          <a:xfrm>
            <a:off x="2057400" y="1066800"/>
            <a:ext cx="304800" cy="304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2057400" y="26670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2.bp.blogspot.com/-mpnI5LZD1qU/UL7tm_Xl6aI/AAAAAAAAAGM/RuKtgdR35Ok/s1600/Mengapa+Terkena+Air+Liur+Anjing+Harus+Dicuci+Dengan+Tanah.jpg"/>
          <p:cNvPicPr>
            <a:picLocks noGrp="1"/>
          </p:cNvPicPr>
          <p:nvPr>
            <p:ph idx="1"/>
          </p:nvPr>
        </p:nvPicPr>
        <p:blipFill>
          <a:blip r:embed="rId2" cstate="print"/>
          <a:srcRect/>
          <a:stretch>
            <a:fillRect/>
          </a:stretch>
        </p:blipFill>
        <p:spPr bwMode="auto">
          <a:xfrm>
            <a:off x="457200" y="304800"/>
            <a:ext cx="3276600" cy="2209800"/>
          </a:xfrm>
          <a:prstGeom prst="rect">
            <a:avLst/>
          </a:prstGeom>
          <a:noFill/>
          <a:ln w="9525">
            <a:noFill/>
            <a:miter lim="800000"/>
            <a:headEnd/>
            <a:tailEnd/>
          </a:ln>
        </p:spPr>
      </p:pic>
      <p:pic>
        <p:nvPicPr>
          <p:cNvPr id="5" name="Picture 4" descr="Tetracycline Structural Formula V.1.svg">
            <a:hlinkClick r:id="rId3"/>
          </p:cNvPr>
          <p:cNvPicPr/>
          <p:nvPr/>
        </p:nvPicPr>
        <p:blipFill>
          <a:blip r:embed="rId4" cstate="print"/>
          <a:srcRect/>
          <a:stretch>
            <a:fillRect/>
          </a:stretch>
        </p:blipFill>
        <p:spPr bwMode="auto">
          <a:xfrm>
            <a:off x="1066800" y="2667000"/>
            <a:ext cx="2095500" cy="1133475"/>
          </a:xfrm>
          <a:prstGeom prst="rect">
            <a:avLst/>
          </a:prstGeom>
          <a:noFill/>
          <a:ln w="9525">
            <a:noFill/>
            <a:miter lim="800000"/>
            <a:headEnd/>
            <a:tailEnd/>
          </a:ln>
        </p:spPr>
      </p:pic>
      <p:sp>
        <p:nvSpPr>
          <p:cNvPr id="6" name="Rectangle 5"/>
          <p:cNvSpPr/>
          <p:nvPr/>
        </p:nvSpPr>
        <p:spPr>
          <a:xfrm>
            <a:off x="457200" y="3886200"/>
            <a:ext cx="3143272"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tetracicline</a:t>
            </a:r>
            <a:endParaRPr lang="id-ID" dirty="0"/>
          </a:p>
        </p:txBody>
      </p:sp>
      <p:sp>
        <p:nvSpPr>
          <p:cNvPr id="7" name="Rectangle 6"/>
          <p:cNvSpPr/>
          <p:nvPr/>
        </p:nvSpPr>
        <p:spPr>
          <a:xfrm>
            <a:off x="428596" y="5357826"/>
            <a:ext cx="3143272"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tetarolite</a:t>
            </a:r>
            <a:endParaRPr lang="id-ID" dirty="0"/>
          </a:p>
        </p:txBody>
      </p:sp>
      <p:sp>
        <p:nvSpPr>
          <p:cNvPr id="8" name="Rounded Rectangle 7"/>
          <p:cNvSpPr/>
          <p:nvPr/>
        </p:nvSpPr>
        <p:spPr>
          <a:xfrm>
            <a:off x="5181600" y="2819400"/>
            <a:ext cx="3143272" cy="500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Virus tocks charocins</a:t>
            </a:r>
            <a:endParaRPr lang="id-ID" dirty="0"/>
          </a:p>
        </p:txBody>
      </p:sp>
      <p:pic>
        <p:nvPicPr>
          <p:cNvPr id="10" name="Picture 9" descr="https://putrahermanto.files.wordpress.com/2011/04/dog-lick.jpg?w=300"/>
          <p:cNvPicPr/>
          <p:nvPr/>
        </p:nvPicPr>
        <p:blipFill>
          <a:blip r:embed="rId5" cstate="print"/>
          <a:srcRect/>
          <a:stretch>
            <a:fillRect/>
          </a:stretch>
        </p:blipFill>
        <p:spPr bwMode="auto">
          <a:xfrm>
            <a:off x="5029200" y="304800"/>
            <a:ext cx="3538534" cy="2243158"/>
          </a:xfrm>
          <a:prstGeom prst="rect">
            <a:avLst/>
          </a:prstGeom>
          <a:noFill/>
          <a:ln w="9525">
            <a:noFill/>
            <a:miter lim="800000"/>
            <a:headEnd/>
            <a:tailEnd/>
          </a:ln>
        </p:spPr>
      </p:pic>
      <p:pic>
        <p:nvPicPr>
          <p:cNvPr id="11" name="Picture 10" descr="http://ecdc.europa.eu/en/healthtopics/PublishingImages/echinococcosis.jpg"/>
          <p:cNvPicPr/>
          <p:nvPr/>
        </p:nvPicPr>
        <p:blipFill>
          <a:blip r:embed="rId6" cstate="print"/>
          <a:srcRect/>
          <a:stretch>
            <a:fillRect/>
          </a:stretch>
        </p:blipFill>
        <p:spPr bwMode="auto">
          <a:xfrm>
            <a:off x="5105400" y="3810000"/>
            <a:ext cx="3286125" cy="1905000"/>
          </a:xfrm>
          <a:prstGeom prst="rect">
            <a:avLst/>
          </a:prstGeom>
          <a:noFill/>
          <a:ln w="9525">
            <a:noFill/>
            <a:miter lim="800000"/>
            <a:headEnd/>
            <a:tailEnd/>
          </a:ln>
        </p:spPr>
      </p:pic>
      <p:sp>
        <p:nvSpPr>
          <p:cNvPr id="12" name="Rounded Rectangle 11"/>
          <p:cNvSpPr/>
          <p:nvPr/>
        </p:nvSpPr>
        <p:spPr>
          <a:xfrm>
            <a:off x="5286380" y="5929330"/>
            <a:ext cx="2857520" cy="500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Ulat echinococcosis</a:t>
            </a:r>
            <a:endParaRPr lang="id-ID"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3008313" cy="1828800"/>
          </a:xfrm>
          <a:solidFill>
            <a:schemeClr val="accent3">
              <a:lumMod val="75000"/>
            </a:schemeClr>
          </a:solidFill>
        </p:spPr>
        <p:txBody>
          <a:bodyPr>
            <a:normAutofit/>
          </a:bodyPr>
          <a:lstStyle/>
          <a:p>
            <a:pPr algn="ctr"/>
            <a:r>
              <a:rPr lang="en-US" sz="2400" dirty="0" err="1" smtClean="0">
                <a:solidFill>
                  <a:schemeClr val="bg1">
                    <a:lumMod val="95000"/>
                  </a:schemeClr>
                </a:solidFill>
              </a:rPr>
              <a:t>Tajdid</a:t>
            </a:r>
            <a:r>
              <a:rPr lang="en-US" sz="2400" dirty="0" smtClean="0">
                <a:solidFill>
                  <a:schemeClr val="bg1">
                    <a:lumMod val="95000"/>
                  </a:schemeClr>
                </a:solidFill>
              </a:rPr>
              <a:t>/ </a:t>
            </a:r>
            <a:r>
              <a:rPr lang="en-US" sz="2400" dirty="0" err="1" smtClean="0">
                <a:solidFill>
                  <a:schemeClr val="bg1">
                    <a:lumMod val="95000"/>
                  </a:schemeClr>
                </a:solidFill>
              </a:rPr>
              <a:t>pembaharuan</a:t>
            </a:r>
            <a:r>
              <a:rPr lang="en-US" sz="2400" dirty="0" smtClean="0">
                <a:solidFill>
                  <a:schemeClr val="bg1">
                    <a:lumMod val="95000"/>
                  </a:schemeClr>
                </a:solidFill>
              </a:rPr>
              <a:t> Muhammad </a:t>
            </a:r>
            <a:r>
              <a:rPr lang="en-US" sz="2400" dirty="0" err="1" smtClean="0">
                <a:solidFill>
                  <a:schemeClr val="bg1">
                    <a:lumMod val="95000"/>
                  </a:schemeClr>
                </a:solidFill>
              </a:rPr>
              <a:t>Ibn</a:t>
            </a:r>
            <a:r>
              <a:rPr lang="en-US" sz="2400" dirty="0" smtClean="0">
                <a:solidFill>
                  <a:schemeClr val="bg1">
                    <a:lumMod val="95000"/>
                  </a:schemeClr>
                </a:solidFill>
              </a:rPr>
              <a:t> Abdul </a:t>
            </a:r>
            <a:r>
              <a:rPr lang="en-US" sz="2400" dirty="0" err="1" smtClean="0">
                <a:solidFill>
                  <a:schemeClr val="bg1">
                    <a:lumMod val="95000"/>
                  </a:schemeClr>
                </a:solidFill>
              </a:rPr>
              <a:t>Wahab</a:t>
            </a:r>
            <a:r>
              <a:rPr lang="en-US" sz="2400" dirty="0" smtClean="0">
                <a:solidFill>
                  <a:schemeClr val="bg1">
                    <a:lumMod val="95000"/>
                  </a:schemeClr>
                </a:solidFill>
              </a:rPr>
              <a:t> (1730-1791)</a:t>
            </a:r>
            <a:endParaRPr lang="en-US" sz="2400" dirty="0">
              <a:solidFill>
                <a:schemeClr val="bg1">
                  <a:lumMod val="95000"/>
                </a:schemeClr>
              </a:solidFill>
            </a:endParaRPr>
          </a:p>
        </p:txBody>
      </p:sp>
      <p:sp>
        <p:nvSpPr>
          <p:cNvPr id="3" name="Content Placeholder 2"/>
          <p:cNvSpPr>
            <a:spLocks noGrp="1"/>
          </p:cNvSpPr>
          <p:nvPr>
            <p:ph idx="1"/>
          </p:nvPr>
        </p:nvSpPr>
        <p:spPr>
          <a:solidFill>
            <a:schemeClr val="accent5">
              <a:lumMod val="75000"/>
            </a:schemeClr>
          </a:solidFill>
        </p:spPr>
        <p:txBody>
          <a:bodyPr>
            <a:normAutofit fontScale="85000" lnSpcReduction="20000"/>
          </a:bodyPr>
          <a:lstStyle/>
          <a:p>
            <a:r>
              <a:rPr lang="en-US" dirty="0" smtClean="0">
                <a:solidFill>
                  <a:schemeClr val="bg1">
                    <a:lumMod val="95000"/>
                  </a:schemeClr>
                </a:solidFill>
              </a:rPr>
              <a:t> </a:t>
            </a:r>
            <a:r>
              <a:rPr lang="en-US" dirty="0" err="1" smtClean="0">
                <a:solidFill>
                  <a:schemeClr val="bg1">
                    <a:lumMod val="95000"/>
                  </a:schemeClr>
                </a:solidFill>
              </a:rPr>
              <a:t>Pemurnian</a:t>
            </a:r>
            <a:r>
              <a:rPr lang="en-US" dirty="0" smtClean="0">
                <a:solidFill>
                  <a:schemeClr val="bg1">
                    <a:lumMod val="95000"/>
                  </a:schemeClr>
                </a:solidFill>
              </a:rPr>
              <a:t> </a:t>
            </a:r>
            <a:r>
              <a:rPr lang="en-US" dirty="0" err="1" smtClean="0">
                <a:solidFill>
                  <a:schemeClr val="bg1">
                    <a:lumMod val="95000"/>
                  </a:schemeClr>
                </a:solidFill>
              </a:rPr>
              <a:t>tauhid</a:t>
            </a:r>
            <a:r>
              <a:rPr lang="en-US" i="1" dirty="0" smtClean="0">
                <a:solidFill>
                  <a:schemeClr val="bg1">
                    <a:lumMod val="95000"/>
                  </a:schemeClr>
                </a:solidFill>
              </a:rPr>
              <a:t>: </a:t>
            </a:r>
            <a:r>
              <a:rPr lang="en-US" i="1" dirty="0" err="1" smtClean="0">
                <a:solidFill>
                  <a:schemeClr val="bg1">
                    <a:lumMod val="95000"/>
                  </a:schemeClr>
                </a:solidFill>
              </a:rPr>
              <a:t>tauhid</a:t>
            </a:r>
            <a:r>
              <a:rPr lang="en-US" i="1" dirty="0" smtClean="0">
                <a:solidFill>
                  <a:schemeClr val="bg1">
                    <a:lumMod val="95000"/>
                  </a:schemeClr>
                </a:solidFill>
              </a:rPr>
              <a:t> </a:t>
            </a:r>
            <a:r>
              <a:rPr lang="en-US" i="1" dirty="0" err="1" smtClean="0">
                <a:solidFill>
                  <a:schemeClr val="bg1">
                    <a:lumMod val="95000"/>
                  </a:schemeClr>
                </a:solidFill>
              </a:rPr>
              <a:t>rububiyah</a:t>
            </a:r>
            <a:r>
              <a:rPr lang="en-US" i="1" dirty="0" smtClean="0">
                <a:solidFill>
                  <a:schemeClr val="bg1">
                    <a:lumMod val="95000"/>
                  </a:schemeClr>
                </a:solidFill>
              </a:rPr>
              <a:t>, </a:t>
            </a:r>
            <a:r>
              <a:rPr lang="en-US" i="1" dirty="0" err="1" smtClean="0">
                <a:solidFill>
                  <a:schemeClr val="bg1">
                    <a:lumMod val="95000"/>
                  </a:schemeClr>
                </a:solidFill>
              </a:rPr>
              <a:t>tauhid</a:t>
            </a:r>
            <a:r>
              <a:rPr lang="en-US" i="1" dirty="0" smtClean="0">
                <a:solidFill>
                  <a:schemeClr val="bg1">
                    <a:lumMod val="95000"/>
                  </a:schemeClr>
                </a:solidFill>
              </a:rPr>
              <a:t> </a:t>
            </a:r>
            <a:r>
              <a:rPr lang="en-US" i="1" dirty="0" err="1" smtClean="0">
                <a:solidFill>
                  <a:schemeClr val="bg1">
                    <a:lumMod val="95000"/>
                  </a:schemeClr>
                </a:solidFill>
              </a:rPr>
              <a:t>uluhiyah</a:t>
            </a:r>
            <a:r>
              <a:rPr lang="en-US" dirty="0" smtClean="0">
                <a:solidFill>
                  <a:schemeClr val="bg1">
                    <a:lumMod val="95000"/>
                  </a:schemeClr>
                </a:solidFill>
              </a:rPr>
              <a:t> &amp; </a:t>
            </a:r>
            <a:r>
              <a:rPr lang="en-US" i="1" dirty="0" err="1" smtClean="0">
                <a:solidFill>
                  <a:schemeClr val="bg1">
                    <a:lumMod val="95000"/>
                  </a:schemeClr>
                </a:solidFill>
              </a:rPr>
              <a:t>tauhid</a:t>
            </a:r>
            <a:r>
              <a:rPr lang="en-US" i="1" dirty="0" smtClean="0">
                <a:solidFill>
                  <a:schemeClr val="bg1">
                    <a:lumMod val="95000"/>
                  </a:schemeClr>
                </a:solidFill>
              </a:rPr>
              <a:t> al-</a:t>
            </a:r>
            <a:r>
              <a:rPr lang="en-US" i="1" dirty="0" err="1" smtClean="0">
                <a:solidFill>
                  <a:schemeClr val="bg1">
                    <a:lumMod val="95000"/>
                  </a:schemeClr>
                </a:solidFill>
              </a:rPr>
              <a:t>asma</a:t>
            </a:r>
            <a:r>
              <a:rPr lang="en-US" i="1" dirty="0" smtClean="0">
                <a:solidFill>
                  <a:schemeClr val="bg1">
                    <a:lumMod val="95000"/>
                  </a:schemeClr>
                </a:solidFill>
              </a:rPr>
              <a:t>’ </a:t>
            </a:r>
            <a:r>
              <a:rPr lang="en-US" i="1" dirty="0" err="1" smtClean="0">
                <a:solidFill>
                  <a:schemeClr val="bg1">
                    <a:lumMod val="95000"/>
                  </a:schemeClr>
                </a:solidFill>
              </a:rPr>
              <a:t>wa</a:t>
            </a:r>
            <a:r>
              <a:rPr lang="en-US" i="1" dirty="0" smtClean="0">
                <a:solidFill>
                  <a:schemeClr val="bg1">
                    <a:lumMod val="95000"/>
                  </a:schemeClr>
                </a:solidFill>
              </a:rPr>
              <a:t> al-</a:t>
            </a:r>
            <a:r>
              <a:rPr lang="en-US" i="1" dirty="0" err="1" smtClean="0">
                <a:solidFill>
                  <a:schemeClr val="bg1">
                    <a:lumMod val="95000"/>
                  </a:schemeClr>
                </a:solidFill>
              </a:rPr>
              <a:t>sifat</a:t>
            </a:r>
            <a:r>
              <a:rPr lang="en-US" dirty="0" smtClean="0">
                <a:solidFill>
                  <a:schemeClr val="bg1">
                    <a:lumMod val="95000"/>
                  </a:schemeClr>
                </a:solidFill>
              </a:rPr>
              <a:t>.</a:t>
            </a:r>
          </a:p>
          <a:p>
            <a:r>
              <a:rPr lang="en-US" dirty="0" smtClean="0">
                <a:solidFill>
                  <a:schemeClr val="bg1">
                    <a:lumMod val="95000"/>
                  </a:schemeClr>
                </a:solidFill>
              </a:rPr>
              <a:t> </a:t>
            </a:r>
            <a:r>
              <a:rPr lang="en-US" dirty="0" err="1" smtClean="0">
                <a:solidFill>
                  <a:schemeClr val="bg1">
                    <a:lumMod val="95000"/>
                  </a:schemeClr>
                </a:solidFill>
              </a:rPr>
              <a:t>Tidak</a:t>
            </a:r>
            <a:r>
              <a:rPr lang="en-US" dirty="0" smtClean="0">
                <a:solidFill>
                  <a:schemeClr val="bg1">
                    <a:lumMod val="95000"/>
                  </a:schemeClr>
                </a:solidFill>
              </a:rPr>
              <a:t> </a:t>
            </a:r>
            <a:r>
              <a:rPr lang="en-US" dirty="0" err="1" smtClean="0">
                <a:solidFill>
                  <a:schemeClr val="bg1">
                    <a:lumMod val="95000"/>
                  </a:schemeClr>
                </a:solidFill>
              </a:rPr>
              <a:t>setuju</a:t>
            </a:r>
            <a:r>
              <a:rPr lang="en-US" dirty="0" smtClean="0">
                <a:solidFill>
                  <a:schemeClr val="bg1">
                    <a:lumMod val="95000"/>
                  </a:schemeClr>
                </a:solidFill>
              </a:rPr>
              <a:t> dg </a:t>
            </a:r>
            <a:r>
              <a:rPr lang="en-US" dirty="0" err="1" smtClean="0">
                <a:solidFill>
                  <a:schemeClr val="bg1">
                    <a:lumMod val="95000"/>
                  </a:schemeClr>
                </a:solidFill>
              </a:rPr>
              <a:t>pendukung</a:t>
            </a:r>
            <a:r>
              <a:rPr lang="en-US" dirty="0" smtClean="0">
                <a:solidFill>
                  <a:schemeClr val="bg1">
                    <a:lumMod val="95000"/>
                  </a:schemeClr>
                </a:solidFill>
              </a:rPr>
              <a:t> </a:t>
            </a:r>
            <a:r>
              <a:rPr lang="en-US" dirty="0" err="1" smtClean="0">
                <a:solidFill>
                  <a:schemeClr val="bg1">
                    <a:lumMod val="95000"/>
                  </a:schemeClr>
                </a:solidFill>
              </a:rPr>
              <a:t>tawashshul</a:t>
            </a:r>
            <a:r>
              <a:rPr lang="en-US" dirty="0" smtClean="0">
                <a:solidFill>
                  <a:schemeClr val="bg1">
                    <a:lumMod val="95000"/>
                  </a:schemeClr>
                </a:solidFill>
              </a:rPr>
              <a:t>: </a:t>
            </a:r>
            <a:r>
              <a:rPr lang="en-US" i="1" dirty="0" err="1" smtClean="0">
                <a:solidFill>
                  <a:schemeClr val="bg1">
                    <a:lumMod val="95000"/>
                  </a:schemeClr>
                </a:solidFill>
              </a:rPr>
              <a:t>bid’ah</a:t>
            </a:r>
            <a:r>
              <a:rPr lang="en-US" i="1" dirty="0" smtClean="0">
                <a:solidFill>
                  <a:schemeClr val="bg1">
                    <a:lumMod val="95000"/>
                  </a:schemeClr>
                </a:solidFill>
              </a:rPr>
              <a:t>, </a:t>
            </a:r>
            <a:r>
              <a:rPr lang="en-US" i="1" dirty="0" err="1" smtClean="0">
                <a:solidFill>
                  <a:schemeClr val="bg1">
                    <a:lumMod val="95000"/>
                  </a:schemeClr>
                </a:solidFill>
              </a:rPr>
              <a:t>takhayul</a:t>
            </a:r>
            <a:r>
              <a:rPr lang="en-US" i="1" dirty="0" smtClean="0">
                <a:solidFill>
                  <a:schemeClr val="bg1">
                    <a:lumMod val="95000"/>
                  </a:schemeClr>
                </a:solidFill>
              </a:rPr>
              <a:t> &amp; </a:t>
            </a:r>
            <a:r>
              <a:rPr lang="en-US" i="1" dirty="0" err="1" smtClean="0">
                <a:solidFill>
                  <a:schemeClr val="bg1">
                    <a:lumMod val="95000"/>
                  </a:schemeClr>
                </a:solidFill>
              </a:rPr>
              <a:t>khurafat</a:t>
            </a:r>
            <a:r>
              <a:rPr lang="en-US" i="1" dirty="0" smtClean="0">
                <a:solidFill>
                  <a:schemeClr val="bg1">
                    <a:lumMod val="95000"/>
                  </a:schemeClr>
                </a:solidFill>
              </a:rPr>
              <a:t>.</a:t>
            </a:r>
          </a:p>
          <a:p>
            <a:r>
              <a:rPr lang="en-US" dirty="0" smtClean="0">
                <a:solidFill>
                  <a:schemeClr val="bg1">
                    <a:lumMod val="95000"/>
                  </a:schemeClr>
                </a:solidFill>
              </a:rPr>
              <a:t> </a:t>
            </a:r>
            <a:r>
              <a:rPr lang="en-US" dirty="0" err="1" smtClean="0">
                <a:solidFill>
                  <a:schemeClr val="bg1">
                    <a:lumMod val="95000"/>
                  </a:schemeClr>
                </a:solidFill>
              </a:rPr>
              <a:t>Sumber</a:t>
            </a:r>
            <a:r>
              <a:rPr lang="en-US" dirty="0" smtClean="0">
                <a:solidFill>
                  <a:schemeClr val="bg1">
                    <a:lumMod val="95000"/>
                  </a:schemeClr>
                </a:solidFill>
              </a:rPr>
              <a:t> </a:t>
            </a:r>
            <a:r>
              <a:rPr lang="en-US" dirty="0" err="1" smtClean="0">
                <a:solidFill>
                  <a:schemeClr val="bg1">
                    <a:lumMod val="95000"/>
                  </a:schemeClr>
                </a:solidFill>
              </a:rPr>
              <a:t>syariat</a:t>
            </a:r>
            <a:r>
              <a:rPr lang="en-US" dirty="0" smtClean="0">
                <a:solidFill>
                  <a:schemeClr val="bg1">
                    <a:lumMod val="95000"/>
                  </a:schemeClr>
                </a:solidFill>
              </a:rPr>
              <a:t> Islam </a:t>
            </a:r>
            <a:r>
              <a:rPr lang="en-US" dirty="0" err="1" smtClean="0">
                <a:solidFill>
                  <a:schemeClr val="bg1">
                    <a:lumMod val="95000"/>
                  </a:schemeClr>
                </a:solidFill>
              </a:rPr>
              <a:t>adalah</a:t>
            </a:r>
            <a:r>
              <a:rPr lang="en-US" dirty="0" smtClean="0">
                <a:solidFill>
                  <a:schemeClr val="bg1">
                    <a:lumMod val="95000"/>
                  </a:schemeClr>
                </a:solidFill>
              </a:rPr>
              <a:t> Al-Qur’an </a:t>
            </a:r>
            <a:r>
              <a:rPr lang="en-US" dirty="0" err="1" smtClean="0">
                <a:solidFill>
                  <a:schemeClr val="bg1">
                    <a:lumMod val="95000"/>
                  </a:schemeClr>
                </a:solidFill>
              </a:rPr>
              <a:t>dan</a:t>
            </a:r>
            <a:r>
              <a:rPr lang="en-US" dirty="0" smtClean="0">
                <a:solidFill>
                  <a:schemeClr val="bg1">
                    <a:lumMod val="95000"/>
                  </a:schemeClr>
                </a:solidFill>
              </a:rPr>
              <a:t> </a:t>
            </a:r>
            <a:r>
              <a:rPr lang="en-US" dirty="0" err="1" smtClean="0">
                <a:solidFill>
                  <a:schemeClr val="bg1">
                    <a:lumMod val="95000"/>
                  </a:schemeClr>
                </a:solidFill>
              </a:rPr>
              <a:t>Sunnah</a:t>
            </a:r>
            <a:endParaRPr lang="en-US" dirty="0" smtClean="0">
              <a:solidFill>
                <a:schemeClr val="bg1">
                  <a:lumMod val="95000"/>
                </a:schemeClr>
              </a:solidFill>
            </a:endParaRPr>
          </a:p>
          <a:p>
            <a:r>
              <a:rPr lang="en-US" dirty="0" smtClean="0">
                <a:solidFill>
                  <a:schemeClr val="bg1">
                    <a:lumMod val="95000"/>
                  </a:schemeClr>
                </a:solidFill>
              </a:rPr>
              <a:t> </a:t>
            </a:r>
            <a:r>
              <a:rPr lang="en-US" dirty="0" err="1" smtClean="0">
                <a:solidFill>
                  <a:schemeClr val="bg1">
                    <a:lumMod val="95000"/>
                  </a:schemeClr>
                </a:solidFill>
              </a:rPr>
              <a:t>Pentingnya</a:t>
            </a:r>
            <a:r>
              <a:rPr lang="en-US" dirty="0" smtClean="0">
                <a:solidFill>
                  <a:schemeClr val="bg1">
                    <a:lumMod val="95000"/>
                  </a:schemeClr>
                </a:solidFill>
              </a:rPr>
              <a:t> </a:t>
            </a:r>
            <a:r>
              <a:rPr lang="en-US" dirty="0" err="1" smtClean="0">
                <a:solidFill>
                  <a:schemeClr val="bg1">
                    <a:lumMod val="95000"/>
                  </a:schemeClr>
                </a:solidFill>
              </a:rPr>
              <a:t>negara</a:t>
            </a:r>
            <a:r>
              <a:rPr lang="en-US" dirty="0" smtClean="0">
                <a:solidFill>
                  <a:schemeClr val="bg1">
                    <a:lumMod val="95000"/>
                  </a:schemeClr>
                </a:solidFill>
              </a:rPr>
              <a:t> </a:t>
            </a:r>
            <a:r>
              <a:rPr lang="en-US" dirty="0" err="1" smtClean="0">
                <a:solidFill>
                  <a:schemeClr val="bg1">
                    <a:lumMod val="95000"/>
                  </a:schemeClr>
                </a:solidFill>
              </a:rPr>
              <a:t>memberlakukan</a:t>
            </a:r>
            <a:r>
              <a:rPr lang="en-US" dirty="0" smtClean="0">
                <a:solidFill>
                  <a:schemeClr val="bg1">
                    <a:lumMod val="95000"/>
                  </a:schemeClr>
                </a:solidFill>
              </a:rPr>
              <a:t> </a:t>
            </a:r>
            <a:r>
              <a:rPr lang="en-US" dirty="0" err="1" smtClean="0">
                <a:solidFill>
                  <a:schemeClr val="bg1">
                    <a:lumMod val="95000"/>
                  </a:schemeClr>
                </a:solidFill>
              </a:rPr>
              <a:t>secara</a:t>
            </a:r>
            <a:r>
              <a:rPr lang="en-US" dirty="0" smtClean="0">
                <a:solidFill>
                  <a:schemeClr val="bg1">
                    <a:lumMod val="95000"/>
                  </a:schemeClr>
                </a:solidFill>
              </a:rPr>
              <a:t> </a:t>
            </a:r>
            <a:r>
              <a:rPr lang="en-US" dirty="0" err="1" smtClean="0">
                <a:solidFill>
                  <a:schemeClr val="bg1">
                    <a:lumMod val="95000"/>
                  </a:schemeClr>
                </a:solidFill>
              </a:rPr>
              <a:t>paksa</a:t>
            </a:r>
            <a:r>
              <a:rPr lang="en-US" dirty="0" smtClean="0">
                <a:solidFill>
                  <a:schemeClr val="bg1">
                    <a:lumMod val="95000"/>
                  </a:schemeClr>
                </a:solidFill>
              </a:rPr>
              <a:t> </a:t>
            </a:r>
            <a:r>
              <a:rPr lang="en-US" dirty="0" err="1" smtClean="0">
                <a:solidFill>
                  <a:schemeClr val="bg1">
                    <a:lumMod val="95000"/>
                  </a:schemeClr>
                </a:solidFill>
              </a:rPr>
              <a:t>syari’ah</a:t>
            </a:r>
            <a:r>
              <a:rPr lang="en-US" dirty="0" smtClean="0">
                <a:solidFill>
                  <a:schemeClr val="bg1">
                    <a:lumMod val="95000"/>
                  </a:schemeClr>
                </a:solidFill>
              </a:rPr>
              <a:t> </a:t>
            </a:r>
            <a:r>
              <a:rPr lang="en-US" dirty="0" err="1" smtClean="0">
                <a:solidFill>
                  <a:schemeClr val="bg1">
                    <a:lumMod val="95000"/>
                  </a:schemeClr>
                </a:solidFill>
              </a:rPr>
              <a:t>dalam</a:t>
            </a:r>
            <a:r>
              <a:rPr lang="en-US" dirty="0" smtClean="0">
                <a:solidFill>
                  <a:schemeClr val="bg1">
                    <a:lumMod val="95000"/>
                  </a:schemeClr>
                </a:solidFill>
              </a:rPr>
              <a:t> </a:t>
            </a:r>
            <a:r>
              <a:rPr lang="en-US" dirty="0" err="1" smtClean="0">
                <a:solidFill>
                  <a:schemeClr val="bg1">
                    <a:lumMod val="95000"/>
                  </a:schemeClr>
                </a:solidFill>
              </a:rPr>
              <a:t>masyarakat</a:t>
            </a:r>
            <a:r>
              <a:rPr lang="en-US" dirty="0" smtClean="0">
                <a:solidFill>
                  <a:schemeClr val="bg1">
                    <a:lumMod val="95000"/>
                  </a:schemeClr>
                </a:solidFill>
              </a:rPr>
              <a:t> &amp; </a:t>
            </a:r>
            <a:r>
              <a:rPr lang="en-US" dirty="0" err="1" smtClean="0">
                <a:solidFill>
                  <a:schemeClr val="bg1">
                    <a:lumMod val="95000"/>
                  </a:schemeClr>
                </a:solidFill>
              </a:rPr>
              <a:t>otoritas</a:t>
            </a:r>
            <a:r>
              <a:rPr lang="en-US" dirty="0" smtClean="0">
                <a:solidFill>
                  <a:schemeClr val="bg1">
                    <a:lumMod val="95000"/>
                  </a:schemeClr>
                </a:solidFill>
              </a:rPr>
              <a:t> </a:t>
            </a:r>
            <a:r>
              <a:rPr lang="en-US" dirty="0" err="1" smtClean="0">
                <a:solidFill>
                  <a:schemeClr val="bg1">
                    <a:lumMod val="95000"/>
                  </a:schemeClr>
                </a:solidFill>
              </a:rPr>
              <a:t>tertinggi</a:t>
            </a:r>
            <a:r>
              <a:rPr lang="en-US" dirty="0" smtClean="0">
                <a:solidFill>
                  <a:schemeClr val="bg1">
                    <a:lumMod val="95000"/>
                  </a:schemeClr>
                </a:solidFill>
              </a:rPr>
              <a:t> </a:t>
            </a:r>
            <a:r>
              <a:rPr lang="en-US" dirty="0" err="1" smtClean="0">
                <a:solidFill>
                  <a:schemeClr val="bg1">
                    <a:lumMod val="95000"/>
                  </a:schemeClr>
                </a:solidFill>
              </a:rPr>
              <a:t>ada</a:t>
            </a:r>
            <a:r>
              <a:rPr lang="en-US" dirty="0" smtClean="0">
                <a:solidFill>
                  <a:schemeClr val="bg1">
                    <a:lumMod val="95000"/>
                  </a:schemeClr>
                </a:solidFill>
              </a:rPr>
              <a:t> </a:t>
            </a:r>
            <a:r>
              <a:rPr lang="en-US" dirty="0" err="1" smtClean="0">
                <a:solidFill>
                  <a:schemeClr val="bg1">
                    <a:lumMod val="95000"/>
                  </a:schemeClr>
                </a:solidFill>
              </a:rPr>
              <a:t>di</a:t>
            </a:r>
            <a:r>
              <a:rPr lang="en-US" dirty="0" smtClean="0">
                <a:solidFill>
                  <a:schemeClr val="bg1">
                    <a:lumMod val="95000"/>
                  </a:schemeClr>
                </a:solidFill>
              </a:rPr>
              <a:t> </a:t>
            </a:r>
            <a:r>
              <a:rPr lang="en-US" dirty="0" err="1" smtClean="0">
                <a:solidFill>
                  <a:schemeClr val="bg1">
                    <a:lumMod val="95000"/>
                  </a:schemeClr>
                </a:solidFill>
              </a:rPr>
              <a:t>tangan</a:t>
            </a:r>
            <a:r>
              <a:rPr lang="en-US" dirty="0" smtClean="0">
                <a:solidFill>
                  <a:schemeClr val="bg1">
                    <a:lumMod val="95000"/>
                  </a:schemeClr>
                </a:solidFill>
              </a:rPr>
              <a:t> </a:t>
            </a:r>
            <a:r>
              <a:rPr lang="en-US" i="1" dirty="0" err="1" smtClean="0">
                <a:solidFill>
                  <a:schemeClr val="bg1">
                    <a:lumMod val="95000"/>
                  </a:schemeClr>
                </a:solidFill>
              </a:rPr>
              <a:t>khalifah</a:t>
            </a:r>
            <a:r>
              <a:rPr lang="en-US" i="1" dirty="0" smtClean="0">
                <a:solidFill>
                  <a:schemeClr val="bg1">
                    <a:lumMod val="95000"/>
                  </a:schemeClr>
                </a:solidFill>
              </a:rPr>
              <a:t>/ imam </a:t>
            </a:r>
            <a:r>
              <a:rPr lang="en-US" dirty="0" err="1" smtClean="0">
                <a:solidFill>
                  <a:schemeClr val="bg1">
                    <a:lumMod val="95000"/>
                  </a:schemeClr>
                </a:solidFill>
              </a:rPr>
              <a:t>yg</a:t>
            </a:r>
            <a:r>
              <a:rPr lang="en-US" dirty="0" smtClean="0">
                <a:solidFill>
                  <a:schemeClr val="bg1">
                    <a:lumMod val="95000"/>
                  </a:schemeClr>
                </a:solidFill>
              </a:rPr>
              <a:t> harus </a:t>
            </a:r>
            <a:r>
              <a:rPr lang="en-US" dirty="0" err="1" smtClean="0">
                <a:solidFill>
                  <a:schemeClr val="bg1">
                    <a:lumMod val="95000"/>
                  </a:schemeClr>
                </a:solidFill>
              </a:rPr>
              <a:t>bertindak</a:t>
            </a:r>
            <a:r>
              <a:rPr lang="en-US" dirty="0" smtClean="0">
                <a:solidFill>
                  <a:schemeClr val="bg1">
                    <a:lumMod val="95000"/>
                  </a:schemeClr>
                </a:solidFill>
              </a:rPr>
              <a:t> </a:t>
            </a:r>
            <a:r>
              <a:rPr lang="en-US" dirty="0" err="1" smtClean="0">
                <a:solidFill>
                  <a:schemeClr val="bg1">
                    <a:lumMod val="95000"/>
                  </a:schemeClr>
                </a:solidFill>
              </a:rPr>
              <a:t>atas</a:t>
            </a:r>
            <a:r>
              <a:rPr lang="en-US" dirty="0" smtClean="0">
                <a:solidFill>
                  <a:schemeClr val="bg1">
                    <a:lumMod val="95000"/>
                  </a:schemeClr>
                </a:solidFill>
              </a:rPr>
              <a:t> </a:t>
            </a:r>
            <a:r>
              <a:rPr lang="en-US" dirty="0" err="1" smtClean="0">
                <a:solidFill>
                  <a:schemeClr val="bg1">
                    <a:lumMod val="95000"/>
                  </a:schemeClr>
                </a:solidFill>
              </a:rPr>
              <a:t>dasar</a:t>
            </a:r>
            <a:r>
              <a:rPr lang="en-US" dirty="0" smtClean="0">
                <a:solidFill>
                  <a:schemeClr val="bg1">
                    <a:lumMod val="95000"/>
                  </a:schemeClr>
                </a:solidFill>
              </a:rPr>
              <a:t> saran </a:t>
            </a:r>
            <a:r>
              <a:rPr lang="en-US" dirty="0" err="1" smtClean="0">
                <a:solidFill>
                  <a:schemeClr val="bg1">
                    <a:lumMod val="95000"/>
                  </a:schemeClr>
                </a:solidFill>
              </a:rPr>
              <a:t>ulama</a:t>
            </a:r>
            <a:r>
              <a:rPr lang="en-US" dirty="0" smtClean="0">
                <a:solidFill>
                  <a:schemeClr val="bg1">
                    <a:lumMod val="95000"/>
                  </a:schemeClr>
                </a:solidFill>
              </a:rPr>
              <a:t> </a:t>
            </a:r>
            <a:r>
              <a:rPr lang="en-US" dirty="0" err="1" smtClean="0">
                <a:solidFill>
                  <a:schemeClr val="bg1">
                    <a:lumMod val="95000"/>
                  </a:schemeClr>
                </a:solidFill>
              </a:rPr>
              <a:t>dan</a:t>
            </a:r>
            <a:r>
              <a:rPr lang="en-US" dirty="0" smtClean="0">
                <a:solidFill>
                  <a:schemeClr val="bg1">
                    <a:lumMod val="95000"/>
                  </a:schemeClr>
                </a:solidFill>
              </a:rPr>
              <a:t> </a:t>
            </a:r>
            <a:r>
              <a:rPr lang="en-US" dirty="0" err="1" smtClean="0">
                <a:solidFill>
                  <a:schemeClr val="bg1">
                    <a:lumMod val="95000"/>
                  </a:schemeClr>
                </a:solidFill>
              </a:rPr>
              <a:t>komunitasnya</a:t>
            </a:r>
            <a:r>
              <a:rPr lang="en-US" dirty="0" smtClean="0">
                <a:solidFill>
                  <a:schemeClr val="bg1">
                    <a:lumMod val="95000"/>
                  </a:schemeClr>
                </a:solidFill>
              </a:rPr>
              <a:t>.</a:t>
            </a:r>
            <a:endParaRPr lang="en-US" dirty="0">
              <a:solidFill>
                <a:schemeClr val="bg1">
                  <a:lumMod val="95000"/>
                </a:schemeClr>
              </a:solidFill>
            </a:endParaRPr>
          </a:p>
        </p:txBody>
      </p:sp>
      <p:sp>
        <p:nvSpPr>
          <p:cNvPr id="4" name="Text Placeholder 3"/>
          <p:cNvSpPr>
            <a:spLocks noGrp="1"/>
          </p:cNvSpPr>
          <p:nvPr>
            <p:ph type="body" sz="half" idx="2"/>
          </p:nvPr>
        </p:nvSpPr>
        <p:spPr>
          <a:xfrm>
            <a:off x="457200" y="2209800"/>
            <a:ext cx="3008313" cy="3916363"/>
          </a:xfrm>
        </p:spPr>
        <p:txBody>
          <a:bodyPr/>
          <a:lstStyle/>
          <a:p>
            <a:endParaRPr lang="en-US" dirty="0"/>
          </a:p>
        </p:txBody>
      </p:sp>
      <p:pic>
        <p:nvPicPr>
          <p:cNvPr id="5" name="Content Placeholder 3" descr="Hasil gambar untuk abdul wahab"/>
          <p:cNvPicPr>
            <a:picLocks noGrp="1"/>
          </p:cNvPicPr>
          <p:nvPr>
            <p:ph idx="1"/>
          </p:nvPr>
        </p:nvPicPr>
        <p:blipFill>
          <a:blip r:embed="rId2"/>
          <a:srcRect/>
          <a:stretch>
            <a:fillRect/>
          </a:stretch>
        </p:blipFill>
        <p:spPr bwMode="auto">
          <a:xfrm>
            <a:off x="533400" y="2286000"/>
            <a:ext cx="2857500" cy="2676525"/>
          </a:xfrm>
          <a:prstGeom prst="rect">
            <a:avLst/>
          </a:prstGeom>
          <a:noFill/>
          <a:ln w="9525">
            <a:noFill/>
            <a:miter lim="800000"/>
            <a:headEnd/>
            <a:tailEnd/>
          </a:ln>
        </p:spPr>
      </p:pic>
      <p:pic>
        <p:nvPicPr>
          <p:cNvPr id="6" name="Picture 5" descr="Hasil gambar untuk kitab tauhid abdul wahab"/>
          <p:cNvPicPr/>
          <p:nvPr/>
        </p:nvPicPr>
        <p:blipFill>
          <a:blip r:embed="rId3"/>
          <a:srcRect/>
          <a:stretch>
            <a:fillRect/>
          </a:stretch>
        </p:blipFill>
        <p:spPr bwMode="auto">
          <a:xfrm>
            <a:off x="1905000" y="4419600"/>
            <a:ext cx="1524000"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abdul wahab"/>
          <p:cNvPicPr>
            <a:picLocks noGrp="1"/>
          </p:cNvPicPr>
          <p:nvPr>
            <p:ph idx="1"/>
          </p:nvPr>
        </p:nvPicPr>
        <p:blipFill>
          <a:blip r:embed="rId2"/>
          <a:srcRect/>
          <a:stretch>
            <a:fillRect/>
          </a:stretch>
        </p:blipFill>
        <p:spPr bwMode="auto">
          <a:xfrm>
            <a:off x="457200" y="228600"/>
            <a:ext cx="2857500" cy="2676525"/>
          </a:xfrm>
          <a:prstGeom prst="rect">
            <a:avLst/>
          </a:prstGeom>
          <a:noFill/>
          <a:ln w="9525">
            <a:noFill/>
            <a:miter lim="800000"/>
            <a:headEnd/>
            <a:tailEnd/>
          </a:ln>
        </p:spPr>
      </p:pic>
      <p:pic>
        <p:nvPicPr>
          <p:cNvPr id="5" name="Picture 4" descr="Hasil gambar untuk kitab tauhid abdul wahab"/>
          <p:cNvPicPr/>
          <p:nvPr/>
        </p:nvPicPr>
        <p:blipFill>
          <a:blip r:embed="rId3"/>
          <a:srcRect/>
          <a:stretch>
            <a:fillRect/>
          </a:stretch>
        </p:blipFill>
        <p:spPr bwMode="auto">
          <a:xfrm>
            <a:off x="609600" y="2895600"/>
            <a:ext cx="2753360" cy="3796665"/>
          </a:xfrm>
          <a:prstGeom prst="rect">
            <a:avLst/>
          </a:prstGeom>
          <a:noFill/>
          <a:ln w="9525">
            <a:noFill/>
            <a:miter lim="800000"/>
            <a:headEnd/>
            <a:tailEnd/>
          </a:ln>
        </p:spPr>
      </p:pic>
      <p:pic>
        <p:nvPicPr>
          <p:cNvPr id="6" name="Picture 5" descr="Hasil gambar untuk kitab tauhid abdul wahab"/>
          <p:cNvPicPr/>
          <p:nvPr/>
        </p:nvPicPr>
        <p:blipFill>
          <a:blip r:embed="rId4"/>
          <a:srcRect/>
          <a:stretch>
            <a:fillRect/>
          </a:stretch>
        </p:blipFill>
        <p:spPr bwMode="auto">
          <a:xfrm>
            <a:off x="4648200" y="228600"/>
            <a:ext cx="4124960" cy="6092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sedekah laut"/>
          <p:cNvPicPr>
            <a:picLocks noGrp="1"/>
          </p:cNvPicPr>
          <p:nvPr>
            <p:ph idx="1"/>
          </p:nvPr>
        </p:nvPicPr>
        <p:blipFill>
          <a:blip r:embed="rId2"/>
          <a:srcRect/>
          <a:stretch>
            <a:fillRect/>
          </a:stretch>
        </p:blipFill>
        <p:spPr bwMode="auto">
          <a:xfrm>
            <a:off x="609600" y="609600"/>
            <a:ext cx="792480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sedekah laut"/>
          <p:cNvPicPr>
            <a:picLocks noGrp="1"/>
          </p:cNvPicPr>
          <p:nvPr>
            <p:ph idx="1"/>
          </p:nvPr>
        </p:nvPicPr>
        <p:blipFill>
          <a:blip r:embed="rId2"/>
          <a:srcRect/>
          <a:stretch>
            <a:fillRect/>
          </a:stretch>
        </p:blipFill>
        <p:spPr bwMode="auto">
          <a:xfrm>
            <a:off x="304800" y="533400"/>
            <a:ext cx="8382000" cy="5638800"/>
          </a:xfrm>
          <a:prstGeom prst="rect">
            <a:avLst/>
          </a:prstGeom>
          <a:noFill/>
          <a:ln w="9525">
            <a:noFill/>
            <a:miter lim="800000"/>
            <a:headEnd/>
            <a:tailEnd/>
          </a:ln>
        </p:spPr>
      </p:pic>
      <p:sp>
        <p:nvSpPr>
          <p:cNvPr id="5" name="Rectangle 4"/>
          <p:cNvSpPr/>
          <p:nvPr/>
        </p:nvSpPr>
        <p:spPr>
          <a:xfrm>
            <a:off x="3733800" y="6096000"/>
            <a:ext cx="1435842" cy="369332"/>
          </a:xfrm>
          <a:prstGeom prst="rect">
            <a:avLst/>
          </a:prstGeom>
        </p:spPr>
        <p:txBody>
          <a:bodyPr wrap="none">
            <a:spAutoFit/>
          </a:bodyPr>
          <a:lstStyle/>
          <a:p>
            <a:r>
              <a:rPr lang="en-US" u="sng" dirty="0" err="1" smtClean="0">
                <a:hlinkClick r:id="rId3"/>
              </a:rPr>
              <a:t>Sedekah</a:t>
            </a:r>
            <a:r>
              <a:rPr lang="en-US" u="sng" dirty="0" smtClean="0">
                <a:hlinkClick r:id="rId3"/>
              </a:rPr>
              <a:t> </a:t>
            </a:r>
            <a:r>
              <a:rPr lang="en-US" u="sng" dirty="0" err="1" smtClean="0">
                <a:hlinkClick r:id="rId3"/>
              </a:rPr>
              <a:t>Laut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Gambar terkait"/>
          <p:cNvPicPr>
            <a:picLocks noGrp="1"/>
          </p:cNvPicPr>
          <p:nvPr>
            <p:ph idx="1"/>
          </p:nvPr>
        </p:nvPicPr>
        <p:blipFill>
          <a:blip r:embed="rId2"/>
          <a:srcRect/>
          <a:stretch>
            <a:fillRect/>
          </a:stretch>
        </p:blipFill>
        <p:spPr bwMode="auto">
          <a:xfrm>
            <a:off x="457200" y="609600"/>
            <a:ext cx="82296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malam satu suro"/>
          <p:cNvPicPr>
            <a:picLocks noGrp="1"/>
          </p:cNvPicPr>
          <p:nvPr>
            <p:ph idx="1"/>
          </p:nvPr>
        </p:nvPicPr>
        <p:blipFill>
          <a:blip r:embed="rId2"/>
          <a:srcRect/>
          <a:stretch>
            <a:fillRect/>
          </a:stretch>
        </p:blipFill>
        <p:spPr bwMode="auto">
          <a:xfrm>
            <a:off x="533400" y="685800"/>
            <a:ext cx="81534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TAWASUL KUBURAN WALI"/>
          <p:cNvPicPr>
            <a:picLocks noGrp="1"/>
          </p:cNvPicPr>
          <p:nvPr>
            <p:ph idx="1"/>
          </p:nvPr>
        </p:nvPicPr>
        <p:blipFill>
          <a:blip r:embed="rId2"/>
          <a:srcRect/>
          <a:stretch>
            <a:fillRect/>
          </a:stretch>
        </p:blipFill>
        <p:spPr bwMode="auto">
          <a:xfrm>
            <a:off x="609600" y="838200"/>
            <a:ext cx="7848600" cy="5287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Gambar terkait"/>
          <p:cNvPicPr>
            <a:picLocks noGrp="1"/>
          </p:cNvPicPr>
          <p:nvPr>
            <p:ph idx="1"/>
          </p:nvPr>
        </p:nvPicPr>
        <p:blipFill>
          <a:blip r:embed="rId2"/>
          <a:srcRect/>
          <a:stretch>
            <a:fillRect/>
          </a:stretch>
        </p:blipFill>
        <p:spPr bwMode="auto">
          <a:xfrm>
            <a:off x="457200" y="609600"/>
            <a:ext cx="8077200" cy="5516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75000"/>
            </a:schemeClr>
          </a:solidFill>
        </p:spPr>
        <p:txBody>
          <a:bodyPr>
            <a:normAutofit/>
          </a:bodyPr>
          <a:lstStyle/>
          <a:p>
            <a:r>
              <a:rPr lang="en-US" dirty="0" err="1" smtClean="0">
                <a:solidFill>
                  <a:schemeClr val="bg1"/>
                </a:solidFill>
              </a:rPr>
              <a:t>Jamaluddin</a:t>
            </a:r>
            <a:r>
              <a:rPr lang="en-US" dirty="0" smtClean="0">
                <a:solidFill>
                  <a:schemeClr val="bg1"/>
                </a:solidFill>
              </a:rPr>
              <a:t> Al-Afghani </a:t>
            </a:r>
            <a:br>
              <a:rPr lang="en-US" dirty="0" smtClean="0">
                <a:solidFill>
                  <a:schemeClr val="bg1"/>
                </a:solidFill>
              </a:rPr>
            </a:br>
            <a:r>
              <a:rPr lang="en-US" sz="2700" dirty="0" smtClean="0">
                <a:solidFill>
                  <a:schemeClr val="bg1"/>
                </a:solidFill>
              </a:rPr>
              <a:t>(1838-1897)</a:t>
            </a:r>
            <a:endParaRPr lang="en-US" sz="2700" dirty="0">
              <a:solidFill>
                <a:schemeClr val="bg1"/>
              </a:solidFill>
            </a:endParaRPr>
          </a:p>
        </p:txBody>
      </p:sp>
      <p:sp>
        <p:nvSpPr>
          <p:cNvPr id="3" name="Content Placeholder 2"/>
          <p:cNvSpPr>
            <a:spLocks noGrp="1"/>
          </p:cNvSpPr>
          <p:nvPr>
            <p:ph idx="1"/>
          </p:nvPr>
        </p:nvSpPr>
        <p:spPr>
          <a:solidFill>
            <a:schemeClr val="accent5">
              <a:lumMod val="75000"/>
            </a:schemeClr>
          </a:solidFill>
        </p:spPr>
        <p:txBody>
          <a:bodyPr>
            <a:normAutofit fontScale="62500" lnSpcReduction="20000"/>
          </a:bodyPr>
          <a:lstStyle/>
          <a:p>
            <a:r>
              <a:rPr lang="en-US" dirty="0" smtClean="0">
                <a:solidFill>
                  <a:schemeClr val="bg1"/>
                </a:solidFill>
              </a:rPr>
              <a:t> Akal &amp; </a:t>
            </a:r>
            <a:r>
              <a:rPr lang="en-US" dirty="0" err="1" smtClean="0">
                <a:solidFill>
                  <a:schemeClr val="bg1"/>
                </a:solidFill>
              </a:rPr>
              <a:t>hukum</a:t>
            </a:r>
            <a:r>
              <a:rPr lang="en-US" dirty="0" smtClean="0">
                <a:solidFill>
                  <a:schemeClr val="bg1"/>
                </a:solidFill>
              </a:rPr>
              <a:t> </a:t>
            </a:r>
            <a:r>
              <a:rPr lang="en-US" dirty="0" err="1" smtClean="0">
                <a:solidFill>
                  <a:schemeClr val="bg1"/>
                </a:solidFill>
              </a:rPr>
              <a:t>alam</a:t>
            </a:r>
            <a:r>
              <a:rPr lang="en-US" dirty="0" smtClean="0">
                <a:solidFill>
                  <a:schemeClr val="bg1"/>
                </a:solidFill>
              </a:rPr>
              <a:t> </a:t>
            </a:r>
            <a:r>
              <a:rPr lang="en-US" dirty="0" err="1" smtClean="0">
                <a:solidFill>
                  <a:schemeClr val="bg1"/>
                </a:solidFill>
              </a:rPr>
              <a:t>tidak</a:t>
            </a:r>
            <a:r>
              <a:rPr lang="en-US" dirty="0" smtClean="0">
                <a:solidFill>
                  <a:schemeClr val="bg1"/>
                </a:solidFill>
              </a:rPr>
              <a:t> </a:t>
            </a:r>
            <a:r>
              <a:rPr lang="en-US" dirty="0" err="1" smtClean="0">
                <a:solidFill>
                  <a:schemeClr val="bg1"/>
                </a:solidFill>
              </a:rPr>
              <a:t>bertentangan</a:t>
            </a:r>
            <a:r>
              <a:rPr lang="en-US" dirty="0" smtClean="0">
                <a:solidFill>
                  <a:schemeClr val="bg1"/>
                </a:solidFill>
              </a:rPr>
              <a:t> dg </a:t>
            </a:r>
            <a:r>
              <a:rPr lang="en-US" dirty="0" err="1" smtClean="0">
                <a:solidFill>
                  <a:schemeClr val="bg1"/>
                </a:solidFill>
              </a:rPr>
              <a:t>kepercayaan</a:t>
            </a:r>
            <a:r>
              <a:rPr lang="en-US" dirty="0" smtClean="0">
                <a:solidFill>
                  <a:schemeClr val="bg1"/>
                </a:solidFill>
              </a:rPr>
              <a:t> </a:t>
            </a:r>
            <a:r>
              <a:rPr lang="en-US" dirty="0" err="1" smtClean="0">
                <a:solidFill>
                  <a:schemeClr val="bg1"/>
                </a:solidFill>
              </a:rPr>
              <a:t>pada</a:t>
            </a:r>
            <a:r>
              <a:rPr lang="en-US" dirty="0" smtClean="0">
                <a:solidFill>
                  <a:schemeClr val="bg1"/>
                </a:solidFill>
              </a:rPr>
              <a:t> Allah.</a:t>
            </a:r>
          </a:p>
          <a:p>
            <a:r>
              <a:rPr lang="en-US" dirty="0" smtClean="0">
                <a:solidFill>
                  <a:schemeClr val="bg1"/>
                </a:solidFill>
              </a:rPr>
              <a:t> </a:t>
            </a:r>
            <a:r>
              <a:rPr lang="en-US" dirty="0" err="1" smtClean="0">
                <a:solidFill>
                  <a:schemeClr val="bg1"/>
                </a:solidFill>
              </a:rPr>
              <a:t>Menawarkan</a:t>
            </a:r>
            <a:r>
              <a:rPr lang="en-US" dirty="0" smtClean="0">
                <a:solidFill>
                  <a:schemeClr val="bg1"/>
                </a:solidFill>
              </a:rPr>
              <a:t> </a:t>
            </a:r>
            <a:r>
              <a:rPr lang="en-US" dirty="0" err="1" smtClean="0">
                <a:solidFill>
                  <a:schemeClr val="bg1"/>
                </a:solidFill>
              </a:rPr>
              <a:t>gagasan</a:t>
            </a:r>
            <a:r>
              <a:rPr lang="en-US" dirty="0" smtClean="0">
                <a:solidFill>
                  <a:schemeClr val="bg1"/>
                </a:solidFill>
              </a:rPr>
              <a:t> </a:t>
            </a:r>
            <a:r>
              <a:rPr lang="en-US" dirty="0" err="1" smtClean="0">
                <a:solidFill>
                  <a:schemeClr val="bg1"/>
                </a:solidFill>
              </a:rPr>
              <a:t>dan</a:t>
            </a:r>
            <a:r>
              <a:rPr lang="en-US" dirty="0" smtClean="0">
                <a:solidFill>
                  <a:schemeClr val="bg1"/>
                </a:solidFill>
              </a:rPr>
              <a:t> </a:t>
            </a:r>
            <a:r>
              <a:rPr lang="en-US" dirty="0" err="1" smtClean="0">
                <a:solidFill>
                  <a:schemeClr val="bg1"/>
                </a:solidFill>
              </a:rPr>
              <a:t>gerakan</a:t>
            </a:r>
            <a:r>
              <a:rPr lang="en-US" dirty="0" smtClean="0">
                <a:solidFill>
                  <a:schemeClr val="bg1"/>
                </a:solidFill>
              </a:rPr>
              <a:t> Pan-</a:t>
            </a:r>
            <a:r>
              <a:rPr lang="en-US" dirty="0" err="1" smtClean="0">
                <a:solidFill>
                  <a:schemeClr val="bg1"/>
                </a:solidFill>
              </a:rPr>
              <a:t>Islamisme</a:t>
            </a:r>
            <a:r>
              <a:rPr lang="en-US" dirty="0" smtClean="0">
                <a:solidFill>
                  <a:schemeClr val="bg1"/>
                </a:solidFill>
              </a:rPr>
              <a:t> (</a:t>
            </a:r>
            <a:r>
              <a:rPr lang="en-US" dirty="0" err="1" smtClean="0">
                <a:solidFill>
                  <a:schemeClr val="bg1"/>
                </a:solidFill>
              </a:rPr>
              <a:t>kesatuan</a:t>
            </a:r>
            <a:r>
              <a:rPr lang="en-US" dirty="0" smtClean="0">
                <a:solidFill>
                  <a:schemeClr val="bg1"/>
                </a:solidFill>
              </a:rPr>
              <a:t> </a:t>
            </a:r>
            <a:r>
              <a:rPr lang="en-US" dirty="0" err="1" smtClean="0">
                <a:solidFill>
                  <a:schemeClr val="bg1"/>
                </a:solidFill>
              </a:rPr>
              <a:t>politik</a:t>
            </a:r>
            <a:r>
              <a:rPr lang="en-US" dirty="0" smtClean="0">
                <a:solidFill>
                  <a:schemeClr val="bg1"/>
                </a:solidFill>
              </a:rPr>
              <a:t> </a:t>
            </a:r>
            <a:r>
              <a:rPr lang="en-US" dirty="0" err="1" smtClean="0">
                <a:solidFill>
                  <a:schemeClr val="bg1"/>
                </a:solidFill>
              </a:rPr>
              <a:t>atau</a:t>
            </a:r>
            <a:r>
              <a:rPr lang="en-US" dirty="0" smtClean="0">
                <a:solidFill>
                  <a:schemeClr val="bg1"/>
                </a:solidFill>
              </a:rPr>
              <a:t> </a:t>
            </a:r>
            <a:r>
              <a:rPr lang="en-US" dirty="0" err="1" smtClean="0">
                <a:solidFill>
                  <a:schemeClr val="bg1"/>
                </a:solidFill>
              </a:rPr>
              <a:t>kesatuan</a:t>
            </a:r>
            <a:r>
              <a:rPr lang="en-US" dirty="0" smtClean="0">
                <a:solidFill>
                  <a:schemeClr val="bg1"/>
                </a:solidFill>
              </a:rPr>
              <a:t> Negara-</a:t>
            </a:r>
            <a:r>
              <a:rPr lang="en-US" dirty="0" err="1" smtClean="0">
                <a:solidFill>
                  <a:schemeClr val="bg1"/>
                </a:solidFill>
              </a:rPr>
              <a:t>negara</a:t>
            </a:r>
            <a:r>
              <a:rPr lang="en-US" dirty="0" smtClean="0">
                <a:solidFill>
                  <a:schemeClr val="bg1"/>
                </a:solidFill>
              </a:rPr>
              <a:t> Muslim) </a:t>
            </a:r>
            <a:r>
              <a:rPr lang="en-US" dirty="0" err="1" smtClean="0">
                <a:solidFill>
                  <a:schemeClr val="bg1"/>
                </a:solidFill>
              </a:rPr>
              <a:t>sebagai</a:t>
            </a:r>
            <a:r>
              <a:rPr lang="en-US" dirty="0" smtClean="0">
                <a:solidFill>
                  <a:schemeClr val="bg1"/>
                </a:solidFill>
              </a:rPr>
              <a:t> anti </a:t>
            </a:r>
            <a:r>
              <a:rPr lang="en-US" dirty="0" err="1" smtClean="0">
                <a:solidFill>
                  <a:schemeClr val="bg1"/>
                </a:solidFill>
              </a:rPr>
              <a:t>imperalisme</a:t>
            </a:r>
            <a:r>
              <a:rPr lang="en-US" dirty="0" smtClean="0">
                <a:solidFill>
                  <a:schemeClr val="bg1"/>
                </a:solidFill>
              </a:rPr>
              <a:t> &amp; </a:t>
            </a:r>
            <a:r>
              <a:rPr lang="en-US" dirty="0" err="1" smtClean="0">
                <a:solidFill>
                  <a:schemeClr val="bg1"/>
                </a:solidFill>
              </a:rPr>
              <a:t>mempertahankan</a:t>
            </a:r>
            <a:r>
              <a:rPr lang="en-US" dirty="0" smtClean="0">
                <a:solidFill>
                  <a:schemeClr val="bg1"/>
                </a:solidFill>
              </a:rPr>
              <a:t> </a:t>
            </a:r>
            <a:r>
              <a:rPr lang="en-US" dirty="0" err="1" smtClean="0">
                <a:solidFill>
                  <a:schemeClr val="bg1"/>
                </a:solidFill>
              </a:rPr>
              <a:t>kemerdekaan</a:t>
            </a:r>
            <a:r>
              <a:rPr lang="en-US" dirty="0" smtClean="0">
                <a:solidFill>
                  <a:schemeClr val="bg1"/>
                </a:solidFill>
              </a:rPr>
              <a:t> Negara-</a:t>
            </a:r>
            <a:r>
              <a:rPr lang="en-US" dirty="0" err="1" smtClean="0">
                <a:solidFill>
                  <a:schemeClr val="bg1"/>
                </a:solidFill>
              </a:rPr>
              <a:t>negara</a:t>
            </a:r>
            <a:r>
              <a:rPr lang="en-US" dirty="0" smtClean="0">
                <a:solidFill>
                  <a:schemeClr val="bg1"/>
                </a:solidFill>
              </a:rPr>
              <a:t> </a:t>
            </a:r>
            <a:r>
              <a:rPr lang="en-US" dirty="0" err="1" smtClean="0">
                <a:solidFill>
                  <a:schemeClr val="bg1"/>
                </a:solidFill>
              </a:rPr>
              <a:t>Musim</a:t>
            </a:r>
            <a:r>
              <a:rPr lang="en-US" dirty="0" smtClean="0">
                <a:solidFill>
                  <a:schemeClr val="bg1"/>
                </a:solidFill>
              </a:rPr>
              <a:t>.</a:t>
            </a:r>
          </a:p>
          <a:p>
            <a:r>
              <a:rPr lang="en-US" dirty="0" smtClean="0">
                <a:solidFill>
                  <a:schemeClr val="bg1"/>
                </a:solidFill>
              </a:rPr>
              <a:t> </a:t>
            </a:r>
            <a:r>
              <a:rPr lang="en-US" dirty="0" err="1" smtClean="0">
                <a:solidFill>
                  <a:schemeClr val="bg1"/>
                </a:solidFill>
              </a:rPr>
              <a:t>Ide</a:t>
            </a:r>
            <a:r>
              <a:rPr lang="en-US" dirty="0" smtClean="0">
                <a:solidFill>
                  <a:schemeClr val="bg1"/>
                </a:solidFill>
              </a:rPr>
              <a:t> </a:t>
            </a:r>
            <a:r>
              <a:rPr lang="en-US" dirty="0" err="1" smtClean="0">
                <a:solidFill>
                  <a:schemeClr val="bg1"/>
                </a:solidFill>
              </a:rPr>
              <a:t>tentang</a:t>
            </a:r>
            <a:r>
              <a:rPr lang="en-US" dirty="0" smtClean="0">
                <a:solidFill>
                  <a:schemeClr val="bg1"/>
                </a:solidFill>
              </a:rPr>
              <a:t> </a:t>
            </a:r>
            <a:r>
              <a:rPr lang="en-US" dirty="0" err="1" smtClean="0">
                <a:solidFill>
                  <a:schemeClr val="bg1"/>
                </a:solidFill>
              </a:rPr>
              <a:t>persamaan</a:t>
            </a:r>
            <a:r>
              <a:rPr lang="en-US" dirty="0" smtClean="0">
                <a:solidFill>
                  <a:schemeClr val="bg1"/>
                </a:solidFill>
              </a:rPr>
              <a:t> </a:t>
            </a:r>
            <a:r>
              <a:rPr lang="en-US" dirty="0" err="1" smtClean="0">
                <a:solidFill>
                  <a:schemeClr val="bg1"/>
                </a:solidFill>
              </a:rPr>
              <a:t>antara</a:t>
            </a:r>
            <a:r>
              <a:rPr lang="en-US" dirty="0" smtClean="0">
                <a:solidFill>
                  <a:schemeClr val="bg1"/>
                </a:solidFill>
              </a:rPr>
              <a:t> </a:t>
            </a:r>
            <a:r>
              <a:rPr lang="en-US" dirty="0" err="1" smtClean="0">
                <a:solidFill>
                  <a:schemeClr val="bg1"/>
                </a:solidFill>
              </a:rPr>
              <a:t>pria</a:t>
            </a:r>
            <a:r>
              <a:rPr lang="en-US" dirty="0" smtClean="0">
                <a:solidFill>
                  <a:schemeClr val="bg1"/>
                </a:solidFill>
              </a:rPr>
              <a:t> </a:t>
            </a:r>
            <a:r>
              <a:rPr lang="en-US" dirty="0" err="1" smtClean="0">
                <a:solidFill>
                  <a:schemeClr val="bg1"/>
                </a:solidFill>
              </a:rPr>
              <a:t>dan</a:t>
            </a:r>
            <a:r>
              <a:rPr lang="en-US" dirty="0" smtClean="0">
                <a:solidFill>
                  <a:schemeClr val="bg1"/>
                </a:solidFill>
              </a:rPr>
              <a:t> </a:t>
            </a:r>
            <a:r>
              <a:rPr lang="en-US" dirty="0" err="1" smtClean="0">
                <a:solidFill>
                  <a:schemeClr val="bg1"/>
                </a:solidFill>
              </a:rPr>
              <a:t>wanita</a:t>
            </a:r>
            <a:r>
              <a:rPr lang="en-US" dirty="0" smtClean="0">
                <a:solidFill>
                  <a:schemeClr val="bg1"/>
                </a:solidFill>
              </a:rPr>
              <a:t> </a:t>
            </a:r>
            <a:r>
              <a:rPr lang="en-US" dirty="0" err="1" smtClean="0">
                <a:solidFill>
                  <a:schemeClr val="bg1"/>
                </a:solidFill>
              </a:rPr>
              <a:t>dalam</a:t>
            </a:r>
            <a:r>
              <a:rPr lang="en-US" dirty="0" smtClean="0">
                <a:solidFill>
                  <a:schemeClr val="bg1"/>
                </a:solidFill>
              </a:rPr>
              <a:t> </a:t>
            </a:r>
            <a:r>
              <a:rPr lang="en-US" dirty="0" err="1" smtClean="0">
                <a:solidFill>
                  <a:schemeClr val="bg1"/>
                </a:solidFill>
              </a:rPr>
              <a:t>beberapa</a:t>
            </a:r>
            <a:r>
              <a:rPr lang="en-US" dirty="0" smtClean="0">
                <a:solidFill>
                  <a:schemeClr val="bg1"/>
                </a:solidFill>
              </a:rPr>
              <a:t> </a:t>
            </a:r>
            <a:r>
              <a:rPr lang="en-US" dirty="0" err="1" smtClean="0">
                <a:solidFill>
                  <a:schemeClr val="bg1"/>
                </a:solidFill>
              </a:rPr>
              <a:t>hal</a:t>
            </a:r>
            <a:r>
              <a:rPr lang="en-US" dirty="0" smtClean="0">
                <a:solidFill>
                  <a:schemeClr val="bg1"/>
                </a:solidFill>
              </a:rPr>
              <a:t>.</a:t>
            </a:r>
          </a:p>
          <a:p>
            <a:pPr>
              <a:buNone/>
            </a:pPr>
            <a:r>
              <a:rPr lang="en-US" dirty="0" smtClean="0">
                <a:solidFill>
                  <a:schemeClr val="bg1"/>
                </a:solidFill>
              </a:rPr>
              <a:t>	- </a:t>
            </a:r>
            <a:r>
              <a:rPr lang="en-US" dirty="0" err="1" smtClean="0">
                <a:solidFill>
                  <a:schemeClr val="bg1"/>
                </a:solidFill>
              </a:rPr>
              <a:t>wanita</a:t>
            </a:r>
            <a:r>
              <a:rPr lang="en-US" dirty="0" smtClean="0">
                <a:solidFill>
                  <a:schemeClr val="bg1"/>
                </a:solidFill>
              </a:rPr>
              <a:t> </a:t>
            </a:r>
            <a:r>
              <a:rPr lang="en-US" dirty="0" err="1" smtClean="0">
                <a:solidFill>
                  <a:schemeClr val="bg1"/>
                </a:solidFill>
              </a:rPr>
              <a:t>dan</a:t>
            </a:r>
            <a:r>
              <a:rPr lang="en-US" dirty="0" smtClean="0">
                <a:solidFill>
                  <a:schemeClr val="bg1"/>
                </a:solidFill>
              </a:rPr>
              <a:t> </a:t>
            </a:r>
            <a:r>
              <a:rPr lang="en-US" dirty="0" err="1" smtClean="0">
                <a:solidFill>
                  <a:schemeClr val="bg1"/>
                </a:solidFill>
              </a:rPr>
              <a:t>pria</a:t>
            </a:r>
            <a:r>
              <a:rPr lang="en-US" dirty="0" smtClean="0">
                <a:solidFill>
                  <a:schemeClr val="bg1"/>
                </a:solidFill>
              </a:rPr>
              <a:t> </a:t>
            </a:r>
            <a:r>
              <a:rPr lang="en-US" dirty="0" err="1" smtClean="0">
                <a:solidFill>
                  <a:schemeClr val="bg1"/>
                </a:solidFill>
              </a:rPr>
              <a:t>sama</a:t>
            </a:r>
            <a:r>
              <a:rPr lang="en-US" dirty="0" smtClean="0">
                <a:solidFill>
                  <a:schemeClr val="bg1"/>
                </a:solidFill>
              </a:rPr>
              <a:t> </a:t>
            </a:r>
            <a:r>
              <a:rPr lang="en-US" dirty="0" err="1" smtClean="0">
                <a:solidFill>
                  <a:schemeClr val="bg1"/>
                </a:solidFill>
              </a:rPr>
              <a:t>kedudukannya</a:t>
            </a:r>
            <a:r>
              <a:rPr lang="en-US" dirty="0" smtClean="0">
                <a:solidFill>
                  <a:schemeClr val="bg1"/>
                </a:solidFill>
              </a:rPr>
              <a:t>.</a:t>
            </a:r>
          </a:p>
          <a:p>
            <a:pPr>
              <a:buNone/>
            </a:pPr>
            <a:r>
              <a:rPr lang="en-US" dirty="0" smtClean="0">
                <a:solidFill>
                  <a:schemeClr val="bg1"/>
                </a:solidFill>
              </a:rPr>
              <a:t>	- </a:t>
            </a:r>
            <a:r>
              <a:rPr lang="en-US" dirty="0" err="1" smtClean="0">
                <a:solidFill>
                  <a:schemeClr val="bg1"/>
                </a:solidFill>
              </a:rPr>
              <a:t>Keduanya</a:t>
            </a:r>
            <a:r>
              <a:rPr lang="en-US" dirty="0" smtClean="0">
                <a:solidFill>
                  <a:schemeClr val="bg1"/>
                </a:solidFill>
              </a:rPr>
              <a:t> </a:t>
            </a:r>
            <a:r>
              <a:rPr lang="en-US" dirty="0" err="1" smtClean="0">
                <a:solidFill>
                  <a:schemeClr val="bg1"/>
                </a:solidFill>
              </a:rPr>
              <a:t>mempunyai</a:t>
            </a:r>
            <a:r>
              <a:rPr lang="en-US" dirty="0" smtClean="0">
                <a:solidFill>
                  <a:schemeClr val="bg1"/>
                </a:solidFill>
              </a:rPr>
              <a:t> </a:t>
            </a:r>
            <a:r>
              <a:rPr lang="en-US" dirty="0" err="1" smtClean="0">
                <a:solidFill>
                  <a:schemeClr val="bg1"/>
                </a:solidFill>
              </a:rPr>
              <a:t>akal</a:t>
            </a:r>
            <a:r>
              <a:rPr lang="en-US" dirty="0" smtClean="0">
                <a:solidFill>
                  <a:schemeClr val="bg1"/>
                </a:solidFill>
              </a:rPr>
              <a:t> </a:t>
            </a:r>
            <a:r>
              <a:rPr lang="en-US" dirty="0" err="1" smtClean="0">
                <a:solidFill>
                  <a:schemeClr val="bg1"/>
                </a:solidFill>
              </a:rPr>
              <a:t>untuk</a:t>
            </a:r>
            <a:r>
              <a:rPr lang="en-US" dirty="0" smtClean="0">
                <a:solidFill>
                  <a:schemeClr val="bg1"/>
                </a:solidFill>
              </a:rPr>
              <a:t> </a:t>
            </a:r>
            <a:r>
              <a:rPr lang="en-US" dirty="0" err="1" smtClean="0">
                <a:solidFill>
                  <a:schemeClr val="bg1"/>
                </a:solidFill>
              </a:rPr>
              <a:t>berpikir</a:t>
            </a:r>
            <a:r>
              <a:rPr lang="en-US" dirty="0" smtClean="0">
                <a:solidFill>
                  <a:schemeClr val="bg1"/>
                </a:solidFill>
              </a:rPr>
              <a:t>.</a:t>
            </a:r>
          </a:p>
          <a:p>
            <a:pPr>
              <a:buNone/>
            </a:pPr>
            <a:r>
              <a:rPr lang="en-US" dirty="0" smtClean="0">
                <a:solidFill>
                  <a:schemeClr val="bg1"/>
                </a:solidFill>
              </a:rPr>
              <a:t>	- </a:t>
            </a:r>
            <a:r>
              <a:rPr lang="en-US" dirty="0" err="1" smtClean="0">
                <a:solidFill>
                  <a:schemeClr val="bg1"/>
                </a:solidFill>
              </a:rPr>
              <a:t>Tidak</a:t>
            </a:r>
            <a:r>
              <a:rPr lang="en-US" dirty="0" smtClean="0">
                <a:solidFill>
                  <a:schemeClr val="bg1"/>
                </a:solidFill>
              </a:rPr>
              <a:t> </a:t>
            </a:r>
            <a:r>
              <a:rPr lang="en-US" dirty="0" err="1" smtClean="0">
                <a:solidFill>
                  <a:schemeClr val="bg1"/>
                </a:solidFill>
              </a:rPr>
              <a:t>ada</a:t>
            </a:r>
            <a:r>
              <a:rPr lang="en-US" dirty="0" smtClean="0">
                <a:solidFill>
                  <a:schemeClr val="bg1"/>
                </a:solidFill>
              </a:rPr>
              <a:t> </a:t>
            </a:r>
            <a:r>
              <a:rPr lang="en-US" dirty="0" err="1" smtClean="0">
                <a:solidFill>
                  <a:schemeClr val="bg1"/>
                </a:solidFill>
              </a:rPr>
              <a:t>halangan</a:t>
            </a:r>
            <a:r>
              <a:rPr lang="en-US" dirty="0" smtClean="0">
                <a:solidFill>
                  <a:schemeClr val="bg1"/>
                </a:solidFill>
              </a:rPr>
              <a:t> </a:t>
            </a:r>
            <a:r>
              <a:rPr lang="en-US" dirty="0" err="1" smtClean="0">
                <a:solidFill>
                  <a:schemeClr val="bg1"/>
                </a:solidFill>
              </a:rPr>
              <a:t>untuk</a:t>
            </a:r>
            <a:r>
              <a:rPr lang="en-US" dirty="0" smtClean="0">
                <a:solidFill>
                  <a:schemeClr val="bg1"/>
                </a:solidFill>
              </a:rPr>
              <a:t> </a:t>
            </a:r>
            <a:r>
              <a:rPr lang="en-US" dirty="0" err="1" smtClean="0">
                <a:solidFill>
                  <a:schemeClr val="bg1"/>
                </a:solidFill>
              </a:rPr>
              <a:t>wanita</a:t>
            </a:r>
            <a:r>
              <a:rPr lang="en-US" dirty="0" smtClean="0">
                <a:solidFill>
                  <a:schemeClr val="bg1"/>
                </a:solidFill>
              </a:rPr>
              <a:t> </a:t>
            </a:r>
            <a:r>
              <a:rPr lang="en-US" dirty="0" err="1" smtClean="0">
                <a:solidFill>
                  <a:schemeClr val="bg1"/>
                </a:solidFill>
              </a:rPr>
              <a:t>untuk</a:t>
            </a:r>
            <a:r>
              <a:rPr lang="en-US" dirty="0" smtClean="0">
                <a:solidFill>
                  <a:schemeClr val="bg1"/>
                </a:solidFill>
              </a:rPr>
              <a:t> </a:t>
            </a:r>
            <a:r>
              <a:rPr lang="en-US" dirty="0" err="1" smtClean="0">
                <a:solidFill>
                  <a:schemeClr val="bg1"/>
                </a:solidFill>
              </a:rPr>
              <a:t>bekerja</a:t>
            </a:r>
            <a:r>
              <a:rPr lang="en-US" dirty="0" smtClean="0">
                <a:solidFill>
                  <a:schemeClr val="bg1"/>
                </a:solidFill>
              </a:rPr>
              <a:t> </a:t>
            </a:r>
            <a:r>
              <a:rPr lang="en-US" dirty="0" err="1" smtClean="0">
                <a:solidFill>
                  <a:schemeClr val="bg1"/>
                </a:solidFill>
              </a:rPr>
              <a:t>di</a:t>
            </a:r>
            <a:r>
              <a:rPr lang="en-US" dirty="0" smtClean="0">
                <a:solidFill>
                  <a:schemeClr val="bg1"/>
                </a:solidFill>
              </a:rPr>
              <a:t> </a:t>
            </a:r>
            <a:r>
              <a:rPr lang="en-US" dirty="0" err="1" smtClean="0">
                <a:solidFill>
                  <a:schemeClr val="bg1"/>
                </a:solidFill>
              </a:rPr>
              <a:t>luar</a:t>
            </a:r>
            <a:r>
              <a:rPr lang="en-US" dirty="0" smtClean="0">
                <a:solidFill>
                  <a:schemeClr val="bg1"/>
                </a:solidFill>
              </a:rPr>
              <a:t> </a:t>
            </a:r>
            <a:r>
              <a:rPr lang="en-US" dirty="0" err="1" smtClean="0">
                <a:solidFill>
                  <a:schemeClr val="bg1"/>
                </a:solidFill>
              </a:rPr>
              <a:t>rumah</a:t>
            </a:r>
            <a:r>
              <a:rPr lang="en-US" dirty="0" smtClean="0">
                <a:solidFill>
                  <a:schemeClr val="bg1"/>
                </a:solidFill>
              </a:rPr>
              <a:t> </a:t>
            </a:r>
            <a:r>
              <a:rPr lang="en-US" dirty="0" err="1" smtClean="0">
                <a:solidFill>
                  <a:schemeClr val="bg1"/>
                </a:solidFill>
              </a:rPr>
              <a:t>jika</a:t>
            </a:r>
            <a:r>
              <a:rPr lang="en-US" dirty="0" smtClean="0">
                <a:solidFill>
                  <a:schemeClr val="bg1"/>
                </a:solidFill>
              </a:rPr>
              <a:t> </a:t>
            </a:r>
            <a:r>
              <a:rPr lang="en-US" dirty="0" err="1" smtClean="0">
                <a:solidFill>
                  <a:schemeClr val="bg1"/>
                </a:solidFill>
              </a:rPr>
              <a:t>situasi</a:t>
            </a:r>
            <a:r>
              <a:rPr lang="en-US" dirty="0" smtClean="0">
                <a:solidFill>
                  <a:schemeClr val="bg1"/>
                </a:solidFill>
              </a:rPr>
              <a:t> </a:t>
            </a:r>
            <a:r>
              <a:rPr lang="en-US" dirty="0" err="1" smtClean="0">
                <a:solidFill>
                  <a:schemeClr val="bg1"/>
                </a:solidFill>
              </a:rPr>
              <a:t>menuntut</a:t>
            </a:r>
            <a:r>
              <a:rPr lang="en-US" dirty="0" smtClean="0">
                <a:solidFill>
                  <a:schemeClr val="bg1"/>
                </a:solidFill>
              </a:rPr>
              <a:t> </a:t>
            </a:r>
            <a:r>
              <a:rPr lang="en-US" dirty="0" err="1" smtClean="0">
                <a:solidFill>
                  <a:schemeClr val="bg1"/>
                </a:solidFill>
              </a:rPr>
              <a:t>demikian</a:t>
            </a:r>
            <a:r>
              <a:rPr lang="en-US" dirty="0" smtClean="0">
                <a:solidFill>
                  <a:schemeClr val="bg1"/>
                </a:solidFill>
              </a:rPr>
              <a:t>.</a:t>
            </a:r>
          </a:p>
          <a:p>
            <a:pPr>
              <a:buNone/>
            </a:pPr>
            <a:r>
              <a:rPr lang="en-US" dirty="0" smtClean="0">
                <a:solidFill>
                  <a:schemeClr val="bg1"/>
                </a:solidFill>
              </a:rPr>
              <a:t>	- </a:t>
            </a:r>
            <a:r>
              <a:rPr lang="en-US" dirty="0" err="1" smtClean="0">
                <a:solidFill>
                  <a:schemeClr val="bg1"/>
                </a:solidFill>
              </a:rPr>
              <a:t>Wanita</a:t>
            </a:r>
            <a:r>
              <a:rPr lang="en-US" dirty="0" smtClean="0">
                <a:solidFill>
                  <a:schemeClr val="bg1"/>
                </a:solidFill>
              </a:rPr>
              <a:t> </a:t>
            </a:r>
            <a:r>
              <a:rPr lang="en-US" dirty="0" err="1" smtClean="0">
                <a:solidFill>
                  <a:schemeClr val="bg1"/>
                </a:solidFill>
              </a:rPr>
              <a:t>juga</a:t>
            </a:r>
            <a:r>
              <a:rPr lang="en-US" dirty="0" smtClean="0">
                <a:solidFill>
                  <a:schemeClr val="bg1"/>
                </a:solidFill>
              </a:rPr>
              <a:t> </a:t>
            </a:r>
            <a:r>
              <a:rPr lang="en-US" dirty="0" err="1" smtClean="0">
                <a:solidFill>
                  <a:schemeClr val="bg1"/>
                </a:solidFill>
              </a:rPr>
              <a:t>dituntut</a:t>
            </a:r>
            <a:r>
              <a:rPr lang="en-US" dirty="0" smtClean="0">
                <a:solidFill>
                  <a:schemeClr val="bg1"/>
                </a:solidFill>
              </a:rPr>
              <a:t> </a:t>
            </a:r>
            <a:r>
              <a:rPr lang="en-US" dirty="0" err="1" smtClean="0">
                <a:solidFill>
                  <a:schemeClr val="bg1"/>
                </a:solidFill>
              </a:rPr>
              <a:t>untuk</a:t>
            </a:r>
            <a:r>
              <a:rPr lang="en-US" dirty="0" smtClean="0">
                <a:solidFill>
                  <a:schemeClr val="bg1"/>
                </a:solidFill>
              </a:rPr>
              <a:t> </a:t>
            </a:r>
            <a:r>
              <a:rPr lang="en-US" dirty="0" err="1" smtClean="0">
                <a:solidFill>
                  <a:schemeClr val="bg1"/>
                </a:solidFill>
              </a:rPr>
              <a:t>meraih</a:t>
            </a:r>
            <a:r>
              <a:rPr lang="en-US" dirty="0" smtClean="0">
                <a:solidFill>
                  <a:schemeClr val="bg1"/>
                </a:solidFill>
              </a:rPr>
              <a:t> </a:t>
            </a:r>
            <a:r>
              <a:rPr lang="en-US" dirty="0" err="1" smtClean="0">
                <a:solidFill>
                  <a:schemeClr val="bg1"/>
                </a:solidFill>
              </a:rPr>
              <a:t>kemajuan</a:t>
            </a:r>
            <a:r>
              <a:rPr lang="en-US" dirty="0" smtClean="0">
                <a:solidFill>
                  <a:schemeClr val="bg1"/>
                </a:solidFill>
              </a:rPr>
              <a:t> &amp; </a:t>
            </a:r>
            <a:r>
              <a:rPr lang="en-US" dirty="0" err="1" smtClean="0">
                <a:solidFill>
                  <a:schemeClr val="bg1"/>
                </a:solidFill>
              </a:rPr>
              <a:t>bekerja</a:t>
            </a:r>
            <a:r>
              <a:rPr lang="en-US" dirty="0" smtClean="0">
                <a:solidFill>
                  <a:schemeClr val="bg1"/>
                </a:solidFill>
              </a:rPr>
              <a:t> </a:t>
            </a:r>
            <a:r>
              <a:rPr lang="en-US" dirty="0" err="1" smtClean="0">
                <a:solidFill>
                  <a:schemeClr val="bg1"/>
                </a:solidFill>
              </a:rPr>
              <a:t>sama</a:t>
            </a:r>
            <a:r>
              <a:rPr lang="en-US" dirty="0" smtClean="0">
                <a:solidFill>
                  <a:schemeClr val="bg1"/>
                </a:solidFill>
              </a:rPr>
              <a:t> dg </a:t>
            </a:r>
            <a:r>
              <a:rPr lang="en-US" dirty="0" err="1" smtClean="0">
                <a:solidFill>
                  <a:schemeClr val="bg1"/>
                </a:solidFill>
              </a:rPr>
              <a:t>pria</a:t>
            </a:r>
            <a:r>
              <a:rPr lang="en-US" dirty="0" smtClean="0">
                <a:solidFill>
                  <a:schemeClr val="bg1"/>
                </a:solidFill>
              </a:rPr>
              <a:t> </a:t>
            </a:r>
            <a:r>
              <a:rPr lang="en-US" dirty="0" err="1" smtClean="0">
                <a:solidFill>
                  <a:schemeClr val="bg1"/>
                </a:solidFill>
              </a:rPr>
              <a:t>untuk</a:t>
            </a:r>
            <a:r>
              <a:rPr lang="en-US" dirty="0" smtClean="0">
                <a:solidFill>
                  <a:schemeClr val="bg1"/>
                </a:solidFill>
              </a:rPr>
              <a:t> </a:t>
            </a:r>
            <a:r>
              <a:rPr lang="en-US" dirty="0" err="1" smtClean="0">
                <a:solidFill>
                  <a:schemeClr val="bg1"/>
                </a:solidFill>
              </a:rPr>
              <a:t>mewujudkan</a:t>
            </a:r>
            <a:r>
              <a:rPr lang="en-US" dirty="0" smtClean="0">
                <a:solidFill>
                  <a:schemeClr val="bg1"/>
                </a:solidFill>
              </a:rPr>
              <a:t> </a:t>
            </a:r>
            <a:r>
              <a:rPr lang="en-US" dirty="0" err="1" smtClean="0">
                <a:solidFill>
                  <a:schemeClr val="bg1"/>
                </a:solidFill>
              </a:rPr>
              <a:t>umat</a:t>
            </a:r>
            <a:r>
              <a:rPr lang="en-US" dirty="0" smtClean="0">
                <a:solidFill>
                  <a:schemeClr val="bg1"/>
                </a:solidFill>
              </a:rPr>
              <a:t> Islam </a:t>
            </a:r>
            <a:r>
              <a:rPr lang="en-US" dirty="0" err="1" smtClean="0">
                <a:solidFill>
                  <a:schemeClr val="bg1"/>
                </a:solidFill>
              </a:rPr>
              <a:t>yg</a:t>
            </a:r>
            <a:r>
              <a:rPr lang="en-US" dirty="0" smtClean="0">
                <a:solidFill>
                  <a:schemeClr val="bg1"/>
                </a:solidFill>
              </a:rPr>
              <a:t> </a:t>
            </a:r>
            <a:r>
              <a:rPr lang="en-US" dirty="0" err="1" smtClean="0">
                <a:solidFill>
                  <a:schemeClr val="bg1"/>
                </a:solidFill>
              </a:rPr>
              <a:t>maju</a:t>
            </a:r>
            <a:r>
              <a:rPr lang="en-US" dirty="0" smtClean="0">
                <a:solidFill>
                  <a:schemeClr val="bg1"/>
                </a:solidFill>
              </a:rPr>
              <a:t> </a:t>
            </a:r>
            <a:r>
              <a:rPr lang="en-US" dirty="0" err="1" smtClean="0">
                <a:solidFill>
                  <a:schemeClr val="bg1"/>
                </a:solidFill>
              </a:rPr>
              <a:t>dan</a:t>
            </a:r>
            <a:r>
              <a:rPr lang="en-US" dirty="0" smtClean="0">
                <a:solidFill>
                  <a:schemeClr val="bg1"/>
                </a:solidFill>
              </a:rPr>
              <a:t> </a:t>
            </a:r>
            <a:r>
              <a:rPr lang="en-US" dirty="0" err="1" smtClean="0">
                <a:solidFill>
                  <a:schemeClr val="bg1"/>
                </a:solidFill>
              </a:rPr>
              <a:t>dinamis</a:t>
            </a:r>
            <a:r>
              <a:rPr lang="en-US" dirty="0" smtClean="0">
                <a:solidFill>
                  <a:schemeClr val="bg1"/>
                </a:solidFill>
              </a:rPr>
              <a:t>.</a:t>
            </a:r>
            <a:endParaRPr lang="en-US" dirty="0">
              <a:solidFill>
                <a:schemeClr val="bg1"/>
              </a:solidFill>
            </a:endParaRPr>
          </a:p>
        </p:txBody>
      </p:sp>
      <p:sp>
        <p:nvSpPr>
          <p:cNvPr id="4" name="Text Placeholder 3"/>
          <p:cNvSpPr>
            <a:spLocks noGrp="1"/>
          </p:cNvSpPr>
          <p:nvPr>
            <p:ph type="body" sz="half" idx="2"/>
          </p:nvPr>
        </p:nvSpPr>
        <p:spPr/>
        <p:txBody>
          <a:bodyPr/>
          <a:lstStyle/>
          <a:p>
            <a:endParaRPr lang="en-US" dirty="0"/>
          </a:p>
        </p:txBody>
      </p:sp>
      <p:pic>
        <p:nvPicPr>
          <p:cNvPr id="5" name="Content Placeholder 3" descr="Hasil gambar untuk al urwatul wutsqa jamaluddin al afghani"/>
          <p:cNvPicPr>
            <a:picLocks noGrp="1"/>
          </p:cNvPicPr>
          <p:nvPr>
            <p:ph idx="1"/>
          </p:nvPr>
        </p:nvPicPr>
        <p:blipFill>
          <a:blip r:embed="rId2"/>
          <a:srcRect/>
          <a:stretch>
            <a:fillRect/>
          </a:stretch>
        </p:blipFill>
        <p:spPr bwMode="auto">
          <a:xfrm>
            <a:off x="457200" y="3124200"/>
            <a:ext cx="28956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id-ID" dirty="0" smtClean="0"/>
              <a:t>Adapun yang dimaksudkan dengan pembaharuan oleh Muhammadiyah  ialah yang seperti yang dikemukakan M. Djindar Tamimy: Maksud dari kata-kata “tajdid” (bahasa Arab) yang artinya “pembaharuan” adalah mengenai dua segi, ialah dipandang dari pada/menurut sasarannya :</a:t>
            </a:r>
            <a:endParaRPr lang="en-US" dirty="0" smtClean="0"/>
          </a:p>
          <a:p>
            <a:r>
              <a:rPr lang="id-ID" u="sng" dirty="0" smtClean="0"/>
              <a:t>Pertama</a:t>
            </a:r>
            <a:r>
              <a:rPr lang="id-ID" dirty="0" smtClean="0"/>
              <a:t>    :   berarti pembaharuan dalam arti mengembalikan kepada </a:t>
            </a:r>
            <a:r>
              <a:rPr lang="id-ID" dirty="0" smtClean="0">
                <a:solidFill>
                  <a:srgbClr val="FF0000"/>
                </a:solidFill>
              </a:rPr>
              <a:t>keasliannya/kemurniannya</a:t>
            </a:r>
            <a:r>
              <a:rPr lang="id-ID" dirty="0" smtClean="0"/>
              <a:t>, ialah bila tajdid itu sasarannya mengenai soal-soal prinsip perjuangan yang sifatnya tetap/tidak berubah-ubah.</a:t>
            </a:r>
            <a:endParaRPr lang="en-US" dirty="0" smtClean="0"/>
          </a:p>
          <a:p>
            <a:r>
              <a:rPr lang="id-ID" u="sng" dirty="0" smtClean="0"/>
              <a:t>Kedua</a:t>
            </a:r>
            <a:r>
              <a:rPr lang="id-ID" dirty="0" smtClean="0"/>
              <a:t>       :    berarti pembaharuan dalam arti </a:t>
            </a:r>
            <a:r>
              <a:rPr lang="id-ID" dirty="0" smtClean="0">
                <a:solidFill>
                  <a:srgbClr val="FF0000"/>
                </a:solidFill>
              </a:rPr>
              <a:t>modernisasi</a:t>
            </a:r>
            <a:r>
              <a:rPr lang="id-ID" dirty="0" smtClean="0"/>
              <a:t>, ialah bila tajdid itu sasarannya mengenai masalah seperti: metode, sistem, teknik, strategi, taktik perjuangan, dan lain-lain yang sebangsa itu, yang sifatnya berubah-ubah, disesuaikan dengan situasi dan kondisi/ruang dan waktu.</a:t>
            </a:r>
            <a:endParaRPr lang="en-US" dirty="0" smtClean="0"/>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sil gambar untuk al urwatul wutsqa jamaluddin al afghani"/>
          <p:cNvPicPr>
            <a:picLocks noGrp="1"/>
          </p:cNvPicPr>
          <p:nvPr>
            <p:ph idx="1"/>
          </p:nvPr>
        </p:nvPicPr>
        <p:blipFill>
          <a:blip r:embed="rId2"/>
          <a:srcRect/>
          <a:stretch>
            <a:fillRect/>
          </a:stretch>
        </p:blipFill>
        <p:spPr bwMode="auto">
          <a:xfrm>
            <a:off x="685800" y="685800"/>
            <a:ext cx="7848600" cy="5643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ibu kartini"/>
          <p:cNvPicPr>
            <a:picLocks noGrp="1"/>
          </p:cNvPicPr>
          <p:nvPr>
            <p:ph idx="1"/>
          </p:nvPr>
        </p:nvPicPr>
        <p:blipFill>
          <a:blip r:embed="rId2"/>
          <a:srcRect/>
          <a:stretch>
            <a:fillRect/>
          </a:stretch>
        </p:blipFill>
        <p:spPr bwMode="auto">
          <a:xfrm>
            <a:off x="2133600" y="609600"/>
            <a:ext cx="4572000" cy="3429000"/>
          </a:xfrm>
          <a:prstGeom prst="rect">
            <a:avLst/>
          </a:prstGeom>
          <a:noFill/>
          <a:ln w="9525">
            <a:noFill/>
            <a:miter lim="800000"/>
            <a:headEnd/>
            <a:tailEnd/>
          </a:ln>
        </p:spPr>
      </p:pic>
      <p:sp>
        <p:nvSpPr>
          <p:cNvPr id="6" name="Rectangle 5"/>
          <p:cNvSpPr/>
          <p:nvPr/>
        </p:nvSpPr>
        <p:spPr>
          <a:xfrm>
            <a:off x="2286000" y="4343400"/>
            <a:ext cx="4419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21 April 1879 – 17 Sept 1904</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jamaluddin al afghani, majalah al urwatul wustqa"/>
          <p:cNvPicPr>
            <a:picLocks noGrp="1"/>
          </p:cNvPicPr>
          <p:nvPr>
            <p:ph idx="1"/>
          </p:nvPr>
        </p:nvPicPr>
        <p:blipFill>
          <a:blip r:embed="rId2"/>
          <a:srcRect/>
          <a:stretch>
            <a:fillRect/>
          </a:stretch>
        </p:blipFill>
        <p:spPr bwMode="auto">
          <a:xfrm>
            <a:off x="685800" y="381000"/>
            <a:ext cx="6324600" cy="4195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insinyur wanita muslimah"/>
          <p:cNvPicPr>
            <a:picLocks noGrp="1"/>
          </p:cNvPicPr>
          <p:nvPr>
            <p:ph idx="1"/>
          </p:nvPr>
        </p:nvPicPr>
        <p:blipFill>
          <a:blip r:embed="rId2"/>
          <a:srcRect/>
          <a:stretch>
            <a:fillRect/>
          </a:stretch>
        </p:blipFill>
        <p:spPr bwMode="auto">
          <a:xfrm>
            <a:off x="762000" y="381000"/>
            <a:ext cx="7467600" cy="5358606"/>
          </a:xfrm>
          <a:prstGeom prst="rect">
            <a:avLst/>
          </a:prstGeom>
          <a:noFill/>
          <a:ln w="9525">
            <a:noFill/>
            <a:miter lim="800000"/>
            <a:headEnd/>
            <a:tailEnd/>
          </a:ln>
        </p:spPr>
      </p:pic>
      <p:sp>
        <p:nvSpPr>
          <p:cNvPr id="5" name="Rectangle 4"/>
          <p:cNvSpPr/>
          <p:nvPr/>
        </p:nvSpPr>
        <p:spPr>
          <a:xfrm>
            <a:off x="838200" y="5715000"/>
            <a:ext cx="7239000" cy="646331"/>
          </a:xfrm>
          <a:prstGeom prst="rect">
            <a:avLst/>
          </a:prstGeom>
        </p:spPr>
        <p:txBody>
          <a:bodyPr wrap="square">
            <a:spAutoFit/>
          </a:bodyPr>
          <a:lstStyle/>
          <a:p>
            <a:pPr algn="ctr"/>
            <a:r>
              <a:rPr lang="en-US" dirty="0" err="1" smtClean="0"/>
              <a:t>Letnan</a:t>
            </a:r>
            <a:r>
              <a:rPr lang="en-US" dirty="0" smtClean="0"/>
              <a:t> Ayesha </a:t>
            </a:r>
            <a:r>
              <a:rPr lang="en-US" dirty="0" err="1" smtClean="0"/>
              <a:t>Faroog</a:t>
            </a:r>
            <a:r>
              <a:rPr lang="en-US" dirty="0" smtClean="0"/>
              <a:t> </a:t>
            </a:r>
            <a:r>
              <a:rPr lang="en-US" dirty="0" err="1" smtClean="0"/>
              <a:t>merupakan</a:t>
            </a:r>
            <a:r>
              <a:rPr lang="en-US" dirty="0" smtClean="0"/>
              <a:t> </a:t>
            </a:r>
            <a:r>
              <a:rPr lang="en-US" dirty="0" err="1" smtClean="0"/>
              <a:t>wanita</a:t>
            </a:r>
            <a:r>
              <a:rPr lang="en-US" dirty="0" smtClean="0"/>
              <a:t> </a:t>
            </a:r>
            <a:r>
              <a:rPr lang="en-US" dirty="0" err="1" smtClean="0"/>
              <a:t>pertama</a:t>
            </a:r>
            <a:r>
              <a:rPr lang="en-US" dirty="0" smtClean="0"/>
              <a:t> </a:t>
            </a:r>
            <a:r>
              <a:rPr lang="en-US" dirty="0" err="1" smtClean="0"/>
              <a:t>di</a:t>
            </a:r>
            <a:r>
              <a:rPr lang="en-US" dirty="0" smtClean="0"/>
              <a:t> Pakistan yang </a:t>
            </a:r>
            <a:r>
              <a:rPr lang="en-US" dirty="0" err="1" smtClean="0"/>
              <a:t>mengendarai</a:t>
            </a:r>
            <a:r>
              <a:rPr lang="en-US" dirty="0" smtClean="0"/>
              <a:t> </a:t>
            </a:r>
            <a:r>
              <a:rPr lang="en-US" dirty="0" err="1" smtClean="0"/>
              <a:t>pesawat</a:t>
            </a:r>
            <a:r>
              <a:rPr lang="en-US" dirty="0" smtClean="0"/>
              <a:t> </a:t>
            </a:r>
            <a:r>
              <a:rPr lang="en-US" dirty="0" err="1" smtClean="0"/>
              <a:t>tempur</a:t>
            </a:r>
            <a:r>
              <a:rPr lang="en-US" dirty="0" smtClean="0"/>
              <a:t>.</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sil gambar untuk insinyur wanita muslimah"/>
          <p:cNvPicPr>
            <a:picLocks noGrp="1"/>
          </p:cNvPicPr>
          <p:nvPr>
            <p:ph idx="1"/>
          </p:nvPr>
        </p:nvPicPr>
        <p:blipFill>
          <a:blip r:embed="rId2"/>
          <a:srcRect/>
          <a:stretch>
            <a:fillRect/>
          </a:stretch>
        </p:blipFill>
        <p:spPr bwMode="auto">
          <a:xfrm>
            <a:off x="457200" y="457200"/>
            <a:ext cx="8229600" cy="5486400"/>
          </a:xfrm>
          <a:prstGeom prst="rect">
            <a:avLst/>
          </a:prstGeom>
          <a:noFill/>
          <a:ln w="9525">
            <a:noFill/>
            <a:miter lim="800000"/>
            <a:headEnd/>
            <a:tailEnd/>
          </a:ln>
        </p:spPr>
      </p:pic>
      <p:sp>
        <p:nvSpPr>
          <p:cNvPr id="5" name="Rectangle 4"/>
          <p:cNvSpPr/>
          <p:nvPr/>
        </p:nvSpPr>
        <p:spPr>
          <a:xfrm>
            <a:off x="533400" y="6019800"/>
            <a:ext cx="8001000" cy="369332"/>
          </a:xfrm>
          <a:prstGeom prst="rect">
            <a:avLst/>
          </a:prstGeom>
        </p:spPr>
        <p:txBody>
          <a:bodyPr wrap="square">
            <a:spAutoFit/>
          </a:bodyPr>
          <a:lstStyle/>
          <a:p>
            <a:pPr algn="ctr"/>
            <a:r>
              <a:rPr lang="en-US" dirty="0" err="1" smtClean="0"/>
              <a:t>NoorHafizah</a:t>
            </a:r>
            <a:r>
              <a:rPr lang="en-US" dirty="0" smtClean="0"/>
              <a:t> </a:t>
            </a:r>
            <a:r>
              <a:rPr lang="en-US" dirty="0" err="1" smtClean="0"/>
              <a:t>Mohd</a:t>
            </a:r>
            <a:r>
              <a:rPr lang="en-US" dirty="0" smtClean="0"/>
              <a:t> </a:t>
            </a:r>
            <a:r>
              <a:rPr lang="en-US" dirty="0" err="1" smtClean="0"/>
              <a:t>Idrus</a:t>
            </a:r>
            <a:r>
              <a:rPr lang="en-US" dirty="0" smtClean="0"/>
              <a:t> </a:t>
            </a:r>
            <a:r>
              <a:rPr lang="en-US" dirty="0" err="1" smtClean="0"/>
              <a:t>ini</a:t>
            </a:r>
            <a:r>
              <a:rPr lang="en-US" dirty="0" smtClean="0"/>
              <a:t> </a:t>
            </a:r>
            <a:r>
              <a:rPr lang="en-US" dirty="0" err="1" smtClean="0"/>
              <a:t>merupakan</a:t>
            </a:r>
            <a:r>
              <a:rPr lang="en-US" dirty="0" smtClean="0"/>
              <a:t> </a:t>
            </a:r>
            <a:r>
              <a:rPr lang="en-US" dirty="0" err="1" smtClean="0"/>
              <a:t>satu-satunya</a:t>
            </a:r>
            <a:r>
              <a:rPr lang="en-US" dirty="0" smtClean="0"/>
              <a:t> pilot </a:t>
            </a:r>
            <a:r>
              <a:rPr lang="en-US" dirty="0" err="1" smtClean="0"/>
              <a:t>wanita</a:t>
            </a:r>
            <a:r>
              <a:rPr lang="en-US" dirty="0" smtClean="0"/>
              <a:t> yang </a:t>
            </a:r>
            <a:r>
              <a:rPr lang="en-US" dirty="0" err="1" smtClean="0"/>
              <a:t>berhijab</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insinyur wanita muslimah"/>
          <p:cNvPicPr>
            <a:picLocks noGrp="1"/>
          </p:cNvPicPr>
          <p:nvPr>
            <p:ph idx="1"/>
          </p:nvPr>
        </p:nvPicPr>
        <p:blipFill>
          <a:blip r:embed="rId2"/>
          <a:srcRect/>
          <a:stretch>
            <a:fillRect/>
          </a:stretch>
        </p:blipFill>
        <p:spPr bwMode="auto">
          <a:xfrm>
            <a:off x="609600" y="457200"/>
            <a:ext cx="7924800" cy="4972844"/>
          </a:xfrm>
          <a:prstGeom prst="rect">
            <a:avLst/>
          </a:prstGeom>
          <a:noFill/>
          <a:ln w="9525">
            <a:noFill/>
            <a:miter lim="800000"/>
            <a:headEnd/>
            <a:tailEnd/>
          </a:ln>
        </p:spPr>
      </p:pic>
      <p:sp>
        <p:nvSpPr>
          <p:cNvPr id="5" name="Rectangle 4"/>
          <p:cNvSpPr/>
          <p:nvPr/>
        </p:nvSpPr>
        <p:spPr>
          <a:xfrm>
            <a:off x="762000" y="5562600"/>
            <a:ext cx="7467600" cy="369332"/>
          </a:xfrm>
          <a:prstGeom prst="rect">
            <a:avLst/>
          </a:prstGeom>
        </p:spPr>
        <p:txBody>
          <a:bodyPr wrap="square">
            <a:spAutoFit/>
          </a:bodyPr>
          <a:lstStyle/>
          <a:p>
            <a:pPr algn="ctr"/>
            <a:r>
              <a:rPr lang="nn-NO" dirty="0" smtClean="0"/>
              <a:t>Wanita Muslim Kapten Kapal Perang Australia Ini Tak Pernah Tinggalkan Puasa</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insinyur wanita muslimah"/>
          <p:cNvPicPr>
            <a:picLocks noGrp="1"/>
          </p:cNvPicPr>
          <p:nvPr>
            <p:ph idx="1"/>
          </p:nvPr>
        </p:nvPicPr>
        <p:blipFill>
          <a:blip r:embed="rId2"/>
          <a:srcRect/>
          <a:stretch>
            <a:fillRect/>
          </a:stretch>
        </p:blipFill>
        <p:spPr bwMode="auto">
          <a:xfrm>
            <a:off x="685800" y="457200"/>
            <a:ext cx="7696200" cy="5191919"/>
          </a:xfrm>
          <a:prstGeom prst="rect">
            <a:avLst/>
          </a:prstGeom>
          <a:noFill/>
          <a:ln w="9525">
            <a:noFill/>
            <a:miter lim="800000"/>
            <a:headEnd/>
            <a:tailEnd/>
          </a:ln>
        </p:spPr>
      </p:pic>
      <p:sp>
        <p:nvSpPr>
          <p:cNvPr id="5" name="Rectangle 4"/>
          <p:cNvSpPr/>
          <p:nvPr/>
        </p:nvSpPr>
        <p:spPr>
          <a:xfrm>
            <a:off x="838200" y="5638800"/>
            <a:ext cx="7391400" cy="646331"/>
          </a:xfrm>
          <a:prstGeom prst="rect">
            <a:avLst/>
          </a:prstGeom>
        </p:spPr>
        <p:txBody>
          <a:bodyPr wrap="square">
            <a:spAutoFit/>
          </a:bodyPr>
          <a:lstStyle/>
          <a:p>
            <a:pPr algn="ctr"/>
            <a:r>
              <a:rPr lang="en-US" dirty="0" err="1" smtClean="0"/>
              <a:t>Perempuan</a:t>
            </a:r>
            <a:r>
              <a:rPr lang="en-US" dirty="0" smtClean="0"/>
              <a:t> Arab Saudi </a:t>
            </a:r>
            <a:r>
              <a:rPr lang="en-US" dirty="0" err="1" smtClean="0"/>
              <a:t>bekerja</a:t>
            </a:r>
            <a:r>
              <a:rPr lang="en-US" dirty="0" smtClean="0"/>
              <a:t> </a:t>
            </a:r>
            <a:r>
              <a:rPr lang="en-US" dirty="0" err="1" smtClean="0"/>
              <a:t>di</a:t>
            </a:r>
            <a:r>
              <a:rPr lang="en-US" dirty="0" smtClean="0"/>
              <a:t> </a:t>
            </a:r>
            <a:r>
              <a:rPr lang="en-US" dirty="0" err="1" smtClean="0"/>
              <a:t>pusat</a:t>
            </a:r>
            <a:r>
              <a:rPr lang="en-US" dirty="0" smtClean="0"/>
              <a:t> </a:t>
            </a:r>
            <a:r>
              <a:rPr lang="en-US" dirty="0" err="1" smtClean="0"/>
              <a:t>pengolahan</a:t>
            </a:r>
            <a:r>
              <a:rPr lang="en-US" dirty="0" smtClean="0"/>
              <a:t> </a:t>
            </a:r>
            <a:r>
              <a:rPr lang="en-US" dirty="0" err="1" smtClean="0"/>
              <a:t>bisnis</a:t>
            </a:r>
            <a:r>
              <a:rPr lang="en-US" dirty="0" smtClean="0"/>
              <a:t> </a:t>
            </a:r>
            <a:r>
              <a:rPr lang="en-US" dirty="0" err="1" smtClean="0"/>
              <a:t>perempuan</a:t>
            </a:r>
            <a:r>
              <a:rPr lang="en-US" dirty="0" smtClean="0"/>
              <a:t> </a:t>
            </a:r>
            <a:r>
              <a:rPr lang="en-US" dirty="0" err="1" smtClean="0"/>
              <a:t>di</a:t>
            </a:r>
            <a:r>
              <a:rPr lang="en-US" dirty="0" smtClean="0"/>
              <a:t> Riyadh (inset: </a:t>
            </a:r>
            <a:r>
              <a:rPr lang="en-US" dirty="0" err="1" smtClean="0"/>
              <a:t>Jumana</a:t>
            </a:r>
            <a:r>
              <a:rPr lang="en-US" dirty="0" smtClean="0"/>
              <a:t> </a:t>
            </a:r>
            <a:r>
              <a:rPr lang="en-US" dirty="0" err="1" smtClean="0"/>
              <a:t>Almuzel</a:t>
            </a:r>
            <a:r>
              <a:rPr lang="en-US" dirty="0" smtClean="0"/>
              <a:t>). (</a:t>
            </a:r>
            <a:r>
              <a:rPr lang="en-US" dirty="0" err="1" smtClean="0"/>
              <a:t>Foto</a:t>
            </a:r>
            <a:r>
              <a:rPr lang="en-US" dirty="0" smtClean="0"/>
              <a:t>: Saudi Gazette)</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ILMUWAN WANITA ARAB"/>
          <p:cNvPicPr>
            <a:picLocks noGrp="1"/>
          </p:cNvPicPr>
          <p:nvPr>
            <p:ph idx="1"/>
          </p:nvPr>
        </p:nvPicPr>
        <p:blipFill>
          <a:blip r:embed="rId2"/>
          <a:srcRect/>
          <a:stretch>
            <a:fillRect/>
          </a:stretch>
        </p:blipFill>
        <p:spPr bwMode="auto">
          <a:xfrm>
            <a:off x="548922" y="838200"/>
            <a:ext cx="8046156" cy="5287963"/>
          </a:xfrm>
          <a:prstGeom prst="rect">
            <a:avLst/>
          </a:prstGeom>
          <a:noFill/>
          <a:ln w="9525">
            <a:noFill/>
            <a:miter lim="800000"/>
            <a:headEnd/>
            <a:tailEnd/>
          </a:ln>
        </p:spPr>
      </p:pic>
      <p:sp>
        <p:nvSpPr>
          <p:cNvPr id="5" name="Rectangle 4"/>
          <p:cNvSpPr/>
          <p:nvPr/>
        </p:nvSpPr>
        <p:spPr>
          <a:xfrm>
            <a:off x="609600" y="6172200"/>
            <a:ext cx="7924800" cy="369332"/>
          </a:xfrm>
          <a:prstGeom prst="rect">
            <a:avLst/>
          </a:prstGeom>
        </p:spPr>
        <p:txBody>
          <a:bodyPr wrap="square">
            <a:spAutoFit/>
          </a:bodyPr>
          <a:lstStyle/>
          <a:p>
            <a:pPr algn="ctr"/>
            <a:r>
              <a:rPr lang="en-US" dirty="0" err="1" smtClean="0"/>
              <a:t>Majelis</a:t>
            </a:r>
            <a:r>
              <a:rPr lang="en-US" dirty="0" smtClean="0"/>
              <a:t> </a:t>
            </a:r>
            <a:r>
              <a:rPr lang="en-US" dirty="0" err="1" smtClean="0"/>
              <a:t>Ilmuwan</a:t>
            </a:r>
            <a:r>
              <a:rPr lang="en-US" dirty="0" smtClean="0"/>
              <a:t> </a:t>
            </a:r>
            <a:r>
              <a:rPr lang="en-US" dirty="0" err="1" smtClean="0"/>
              <a:t>Wanita</a:t>
            </a:r>
            <a:r>
              <a:rPr lang="en-US" dirty="0" smtClean="0"/>
              <a:t> </a:t>
            </a:r>
            <a:r>
              <a:rPr lang="en-US" dirty="0" err="1" smtClean="0"/>
              <a:t>Muslimah</a:t>
            </a:r>
            <a:r>
              <a:rPr lang="en-US" dirty="0" smtClean="0"/>
              <a:t> Indonesia </a:t>
            </a:r>
            <a:r>
              <a:rPr lang="en-US" dirty="0" err="1" smtClean="0"/>
              <a:t>Diterima</a:t>
            </a:r>
            <a:r>
              <a:rPr lang="en-US" dirty="0" smtClean="0"/>
              <a:t> Grand Mufti </a:t>
            </a:r>
            <a:r>
              <a:rPr lang="en-US" dirty="0" err="1" smtClean="0"/>
              <a:t>Mesir</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USAHAWAN WANITA DUBAI"/>
          <p:cNvPicPr>
            <a:picLocks noGrp="1"/>
          </p:cNvPicPr>
          <p:nvPr>
            <p:ph idx="1"/>
          </p:nvPr>
        </p:nvPicPr>
        <p:blipFill>
          <a:blip r:embed="rId2"/>
          <a:srcRect/>
          <a:stretch>
            <a:fillRect/>
          </a:stretch>
        </p:blipFill>
        <p:spPr bwMode="auto">
          <a:xfrm>
            <a:off x="533400" y="685800"/>
            <a:ext cx="8001000" cy="5440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Gambar terkait"/>
          <p:cNvPicPr>
            <a:picLocks noGrp="1"/>
          </p:cNvPicPr>
          <p:nvPr>
            <p:ph idx="1"/>
          </p:nvPr>
        </p:nvPicPr>
        <p:blipFill>
          <a:blip r:embed="rId2"/>
          <a:srcRect/>
          <a:stretch>
            <a:fillRect/>
          </a:stretch>
        </p:blipFill>
        <p:spPr bwMode="auto">
          <a:xfrm>
            <a:off x="762000" y="762000"/>
            <a:ext cx="7696200" cy="5149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3562"/>
          </a:xfrm>
        </p:spPr>
        <p:txBody>
          <a:bodyPr>
            <a:normAutofit fontScale="90000"/>
          </a:bodyPr>
          <a:lstStyle/>
          <a:p>
            <a:r>
              <a:rPr lang="en-US" dirty="0" err="1" smtClean="0"/>
              <a:t>Pemurnian</a:t>
            </a:r>
            <a:endParaRPr lang="en-US" dirty="0"/>
          </a:p>
        </p:txBody>
      </p:sp>
      <p:sp>
        <p:nvSpPr>
          <p:cNvPr id="3" name="Content Placeholder 2"/>
          <p:cNvSpPr>
            <a:spLocks noGrp="1"/>
          </p:cNvSpPr>
          <p:nvPr>
            <p:ph sz="half" idx="1"/>
          </p:nvPr>
        </p:nvSpPr>
        <p:spPr>
          <a:xfrm>
            <a:off x="457200" y="990600"/>
            <a:ext cx="4038600" cy="5410200"/>
          </a:xfrm>
        </p:spPr>
        <p:txBody>
          <a:bodyPr>
            <a:normAutofit fontScale="47500" lnSpcReduction="20000"/>
          </a:bodyPr>
          <a:lstStyle/>
          <a:p>
            <a:r>
              <a:rPr lang="id-ID" dirty="0" smtClean="0"/>
              <a:t>Usaha Muhammadiyah untuk memurnikan keyakinan umat Islam Indonesia, ialah Muhammadiyah telah mengenalkan penelaahan kembali dan pengubahan drastis, jika diperlukan, menuju penafsiran yang benar terhadap Al-Qur’an dan Al-Hadits. Usaha pemurnian tersebut antara lain dapat disebut :</a:t>
            </a:r>
            <a:endParaRPr lang="en-US" dirty="0" smtClean="0"/>
          </a:p>
          <a:p>
            <a:r>
              <a:rPr lang="id-ID" dirty="0" smtClean="0"/>
              <a:t>1.       Penentuan arah kiblat yang tepat dalam bersembahyang, sebagai kebalikan dari kebiasaan sebelumnya, yang menghadap tepat ke arah Barat.</a:t>
            </a:r>
            <a:endParaRPr lang="en-US" dirty="0" smtClean="0"/>
          </a:p>
          <a:p>
            <a:r>
              <a:rPr lang="id-ID" dirty="0" smtClean="0"/>
              <a:t>2.       Penggunaan perhitungan astronomi dalam menentukan permulaan dan akhir bulan puasa (hisab), sebagai kebalikan dari pengamatan perjalanan bulan oleh petugas agama.</a:t>
            </a:r>
            <a:endParaRPr lang="en-US" dirty="0" smtClean="0"/>
          </a:p>
          <a:p>
            <a:r>
              <a:rPr lang="id-ID" dirty="0" smtClean="0"/>
              <a:t>3.       Menyelenggarakan sembahyang bersama di lapangan terbuka pada hari raya Islam, Idul Fitri dan Idul Adha, sebagai ganti dari sembahyang serupa dalam jumlah jama’ah yang lebih kecil, yang diselengarakan di Masjid.</a:t>
            </a:r>
            <a:endParaRPr lang="en-US" dirty="0" smtClean="0"/>
          </a:p>
          <a:p>
            <a:r>
              <a:rPr lang="id-ID" dirty="0" smtClean="0"/>
              <a:t>4.       Pengumpulan dan pembagian zakat fitrah dan korban pada hari raya tersebut di atas, oleh panitia khusus, mewakili masyarakat Islam setempat, yang dapat dibandingkan sebelumnya dengan memberikan hak istimewa dalam persoalan ini pada pegawai atau petugas agama (penghulu, naib, kaum. modin, dan sebagainya).</a:t>
            </a:r>
            <a:endParaRPr lang="en-US" dirty="0"/>
          </a:p>
        </p:txBody>
      </p:sp>
      <p:sp>
        <p:nvSpPr>
          <p:cNvPr id="6" name="Content Placeholder 5"/>
          <p:cNvSpPr>
            <a:spLocks noGrp="1"/>
          </p:cNvSpPr>
          <p:nvPr>
            <p:ph sz="half" idx="2"/>
          </p:nvPr>
        </p:nvSpPr>
        <p:spPr>
          <a:xfrm>
            <a:off x="4648200" y="990600"/>
            <a:ext cx="4038600" cy="5486400"/>
          </a:xfrm>
        </p:spPr>
        <p:txBody>
          <a:bodyPr>
            <a:normAutofit fontScale="47500" lnSpcReduction="20000"/>
          </a:bodyPr>
          <a:lstStyle/>
          <a:p>
            <a:r>
              <a:rPr lang="id-ID" dirty="0" smtClean="0"/>
              <a:t>5.       Penyampaian khutbah dalam bahasa daerah, sebagai ganti dari penyampaian khutbah dalam bahasa Arab.</a:t>
            </a:r>
            <a:endParaRPr lang="en-US" dirty="0" smtClean="0"/>
          </a:p>
          <a:p>
            <a:r>
              <a:rPr lang="id-ID" dirty="0" smtClean="0"/>
              <a:t>6.       Penyederhanaan upacara dan ibadah dalam upacara kelahiran, khitanan, perkawinan dan pemakaman, dengan menghilangkan hal-hal yang bersifat politheistis darinya.</a:t>
            </a:r>
            <a:endParaRPr lang="en-US" dirty="0" smtClean="0"/>
          </a:p>
          <a:p>
            <a:r>
              <a:rPr lang="id-ID" dirty="0" smtClean="0"/>
              <a:t>7.       Penyerderhanaan makam, yang semula dihiasi secara berlebihan.</a:t>
            </a:r>
            <a:endParaRPr lang="en-US" dirty="0" smtClean="0"/>
          </a:p>
          <a:p>
            <a:r>
              <a:rPr lang="id-ID" dirty="0" smtClean="0"/>
              <a:t>8.       Menghilangkan kebiasaan berziarah ke makam orang-orang suci (wali).</a:t>
            </a:r>
            <a:endParaRPr lang="en-US" dirty="0" smtClean="0"/>
          </a:p>
          <a:p>
            <a:r>
              <a:rPr lang="id-ID" dirty="0" smtClean="0"/>
              <a:t>9.       Membersihkan anggapan adanya berkah yang bersifat ghaib, yang dimiliki oleh para kyai/ulama tertentu, dan pengaruh ekstrim dari pemujaan terhadap mereka.</a:t>
            </a:r>
            <a:endParaRPr lang="en-US" dirty="0" smtClean="0"/>
          </a:p>
          <a:p>
            <a:r>
              <a:rPr lang="id-ID" dirty="0" smtClean="0"/>
              <a:t>10.   Penggunaan kerudung untuk wanita, dan pemisahan laki-laki dengan perempuan dalam pertemuan-pertemuan yang bersifat keagamaan.</a:t>
            </a:r>
            <a:endParaRPr lang="en-US" dirty="0" smtClean="0"/>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sil gambar untuk leli mahasiswa anak supir becak"/>
          <p:cNvPicPr>
            <a:picLocks noGrp="1"/>
          </p:cNvPicPr>
          <p:nvPr>
            <p:ph idx="1"/>
          </p:nvPr>
        </p:nvPicPr>
        <p:blipFill>
          <a:blip r:embed="rId2"/>
          <a:srcRect/>
          <a:stretch>
            <a:fillRect/>
          </a:stretch>
        </p:blipFill>
        <p:spPr bwMode="auto">
          <a:xfrm>
            <a:off x="762000" y="609600"/>
            <a:ext cx="7620000" cy="55626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sil gambar untuk anak supir becak s3 inggris"/>
          <p:cNvPicPr>
            <a:picLocks noGrp="1"/>
          </p:cNvPicPr>
          <p:nvPr>
            <p:ph idx="1"/>
          </p:nvPr>
        </p:nvPicPr>
        <p:blipFill>
          <a:blip r:embed="rId2"/>
          <a:srcRect/>
          <a:stretch>
            <a:fillRect/>
          </a:stretch>
        </p:blipFill>
        <p:spPr bwMode="auto">
          <a:xfrm>
            <a:off x="609600" y="838200"/>
            <a:ext cx="7924800" cy="51816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ambar terkait"/>
          <p:cNvPicPr>
            <a:picLocks noGrp="1"/>
          </p:cNvPicPr>
          <p:nvPr>
            <p:ph idx="1"/>
          </p:nvPr>
        </p:nvPicPr>
        <p:blipFill>
          <a:blip r:embed="rId2"/>
          <a:srcRect/>
          <a:stretch>
            <a:fillRect/>
          </a:stretch>
        </p:blipFill>
        <p:spPr bwMode="auto">
          <a:xfrm>
            <a:off x="533400" y="457200"/>
            <a:ext cx="8001000" cy="57150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Gambar terkait"/>
          <p:cNvPicPr>
            <a:picLocks noGrp="1"/>
          </p:cNvPicPr>
          <p:nvPr>
            <p:ph idx="1"/>
          </p:nvPr>
        </p:nvPicPr>
        <p:blipFill>
          <a:blip r:embed="rId2"/>
          <a:srcRect/>
          <a:stretch>
            <a:fillRect/>
          </a:stretch>
        </p:blipFill>
        <p:spPr bwMode="auto">
          <a:xfrm>
            <a:off x="457200" y="457200"/>
            <a:ext cx="8001000" cy="60960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75000"/>
            </a:schemeClr>
          </a:solidFill>
        </p:spPr>
        <p:txBody>
          <a:bodyPr>
            <a:normAutofit/>
          </a:bodyPr>
          <a:lstStyle/>
          <a:p>
            <a:pPr algn="ctr"/>
            <a:r>
              <a:rPr lang="en-US" dirty="0" smtClean="0">
                <a:solidFill>
                  <a:schemeClr val="bg1"/>
                </a:solidFill>
              </a:rPr>
              <a:t>Muhammad </a:t>
            </a:r>
            <a:r>
              <a:rPr lang="en-US" dirty="0" err="1" smtClean="0">
                <a:solidFill>
                  <a:schemeClr val="bg1"/>
                </a:solidFill>
              </a:rPr>
              <a:t>Abduh</a:t>
            </a:r>
            <a:r>
              <a:rPr lang="en-US" dirty="0" smtClean="0">
                <a:solidFill>
                  <a:schemeClr val="bg1"/>
                </a:solidFill>
              </a:rPr>
              <a:t/>
            </a:r>
            <a:br>
              <a:rPr lang="en-US" dirty="0" smtClean="0">
                <a:solidFill>
                  <a:schemeClr val="bg1"/>
                </a:solidFill>
              </a:rPr>
            </a:br>
            <a:r>
              <a:rPr lang="en-US" sz="2700" dirty="0" smtClean="0">
                <a:solidFill>
                  <a:schemeClr val="bg1"/>
                </a:solidFill>
              </a:rPr>
              <a:t>(1848-1905)</a:t>
            </a:r>
            <a:endParaRPr lang="en-US" sz="2700" dirty="0">
              <a:solidFill>
                <a:schemeClr val="bg1"/>
              </a:solidFill>
            </a:endParaRPr>
          </a:p>
        </p:txBody>
      </p:sp>
      <p:sp>
        <p:nvSpPr>
          <p:cNvPr id="3" name="Content Placeholder 2"/>
          <p:cNvSpPr>
            <a:spLocks noGrp="1"/>
          </p:cNvSpPr>
          <p:nvPr>
            <p:ph idx="1"/>
          </p:nvPr>
        </p:nvSpPr>
        <p:spPr>
          <a:solidFill>
            <a:schemeClr val="accent4">
              <a:lumMod val="50000"/>
            </a:schemeClr>
          </a:solidFill>
        </p:spPr>
        <p:txBody>
          <a:bodyPr>
            <a:normAutofit fontScale="70000" lnSpcReduction="20000"/>
          </a:bodyPr>
          <a:lstStyle/>
          <a:p>
            <a:r>
              <a:rPr lang="en-US" dirty="0" smtClean="0">
                <a:solidFill>
                  <a:schemeClr val="bg1"/>
                </a:solidFill>
              </a:rPr>
              <a:t> </a:t>
            </a:r>
            <a:r>
              <a:rPr lang="en-US" dirty="0" err="1" smtClean="0">
                <a:solidFill>
                  <a:schemeClr val="bg1"/>
                </a:solidFill>
              </a:rPr>
              <a:t>Pembaharuan</a:t>
            </a:r>
            <a:r>
              <a:rPr lang="en-US" dirty="0" smtClean="0">
                <a:solidFill>
                  <a:schemeClr val="bg1"/>
                </a:solidFill>
              </a:rPr>
              <a:t> </a:t>
            </a:r>
            <a:r>
              <a:rPr lang="en-US" dirty="0" err="1" smtClean="0">
                <a:solidFill>
                  <a:schemeClr val="bg1"/>
                </a:solidFill>
              </a:rPr>
              <a:t>di</a:t>
            </a:r>
            <a:r>
              <a:rPr lang="en-US" dirty="0" smtClean="0">
                <a:solidFill>
                  <a:schemeClr val="bg1"/>
                </a:solidFill>
              </a:rPr>
              <a:t> </a:t>
            </a:r>
            <a:r>
              <a:rPr lang="en-US" dirty="0" err="1" smtClean="0">
                <a:solidFill>
                  <a:schemeClr val="bg1"/>
                </a:solidFill>
              </a:rPr>
              <a:t>bidang</a:t>
            </a:r>
            <a:r>
              <a:rPr lang="en-US" dirty="0" smtClean="0">
                <a:solidFill>
                  <a:schemeClr val="bg1"/>
                </a:solidFill>
              </a:rPr>
              <a:t> </a:t>
            </a:r>
            <a:r>
              <a:rPr lang="en-US" dirty="0" err="1" smtClean="0">
                <a:solidFill>
                  <a:schemeClr val="bg1"/>
                </a:solidFill>
              </a:rPr>
              <a:t>pendidikan</a:t>
            </a:r>
            <a:r>
              <a:rPr lang="en-US" dirty="0" smtClean="0">
                <a:solidFill>
                  <a:schemeClr val="bg1"/>
                </a:solidFill>
              </a:rPr>
              <a:t>:</a:t>
            </a:r>
          </a:p>
          <a:p>
            <a:pPr>
              <a:buNone/>
            </a:pPr>
            <a:r>
              <a:rPr lang="en-US" dirty="0" smtClean="0">
                <a:solidFill>
                  <a:schemeClr val="bg1"/>
                </a:solidFill>
              </a:rPr>
              <a:t>	- </a:t>
            </a:r>
            <a:r>
              <a:rPr lang="en-US" dirty="0" err="1" smtClean="0">
                <a:solidFill>
                  <a:schemeClr val="bg1"/>
                </a:solidFill>
              </a:rPr>
              <a:t>Sistem</a:t>
            </a:r>
            <a:r>
              <a:rPr lang="en-US" dirty="0" smtClean="0">
                <a:solidFill>
                  <a:schemeClr val="bg1"/>
                </a:solidFill>
              </a:rPr>
              <a:t> </a:t>
            </a:r>
            <a:r>
              <a:rPr lang="en-US" dirty="0" err="1" smtClean="0">
                <a:solidFill>
                  <a:schemeClr val="bg1"/>
                </a:solidFill>
              </a:rPr>
              <a:t>pengajaran</a:t>
            </a:r>
            <a:r>
              <a:rPr lang="en-US" dirty="0" smtClean="0">
                <a:solidFill>
                  <a:schemeClr val="bg1"/>
                </a:solidFill>
              </a:rPr>
              <a:t> (</a:t>
            </a:r>
            <a:r>
              <a:rPr lang="en-US" dirty="0" err="1" smtClean="0">
                <a:solidFill>
                  <a:schemeClr val="bg1"/>
                </a:solidFill>
              </a:rPr>
              <a:t>metode,kurikulum</a:t>
            </a:r>
            <a:r>
              <a:rPr lang="en-US" dirty="0" smtClean="0">
                <a:solidFill>
                  <a:schemeClr val="bg1"/>
                </a:solidFill>
              </a:rPr>
              <a:t>, </a:t>
            </a:r>
            <a:r>
              <a:rPr lang="en-US" dirty="0" err="1" smtClean="0">
                <a:solidFill>
                  <a:schemeClr val="bg1"/>
                </a:solidFill>
              </a:rPr>
              <a:t>administrasi</a:t>
            </a:r>
            <a:r>
              <a:rPr lang="en-US" dirty="0" smtClean="0">
                <a:solidFill>
                  <a:schemeClr val="bg1"/>
                </a:solidFill>
              </a:rPr>
              <a:t>, </a:t>
            </a:r>
            <a:r>
              <a:rPr lang="en-US" dirty="0" err="1" smtClean="0">
                <a:solidFill>
                  <a:schemeClr val="bg1"/>
                </a:solidFill>
              </a:rPr>
              <a:t>kesejahteraan</a:t>
            </a:r>
            <a:r>
              <a:rPr lang="en-US" dirty="0" smtClean="0">
                <a:solidFill>
                  <a:schemeClr val="bg1"/>
                </a:solidFill>
              </a:rPr>
              <a:t> guru) &amp; sarana2 </a:t>
            </a:r>
            <a:r>
              <a:rPr lang="en-US" dirty="0" err="1" smtClean="0">
                <a:solidFill>
                  <a:schemeClr val="bg1"/>
                </a:solidFill>
              </a:rPr>
              <a:t>fisik</a:t>
            </a:r>
            <a:r>
              <a:rPr lang="en-US" dirty="0" smtClean="0">
                <a:solidFill>
                  <a:schemeClr val="bg1"/>
                </a:solidFill>
              </a:rPr>
              <a:t> (</a:t>
            </a:r>
            <a:r>
              <a:rPr lang="en-US" dirty="0" err="1" smtClean="0">
                <a:solidFill>
                  <a:schemeClr val="bg1"/>
                </a:solidFill>
              </a:rPr>
              <a:t>asrama</a:t>
            </a:r>
            <a:r>
              <a:rPr lang="en-US" dirty="0" smtClean="0">
                <a:solidFill>
                  <a:schemeClr val="bg1"/>
                </a:solidFill>
              </a:rPr>
              <a:t> </a:t>
            </a:r>
            <a:r>
              <a:rPr lang="en-US" dirty="0" err="1" smtClean="0">
                <a:solidFill>
                  <a:schemeClr val="bg1"/>
                </a:solidFill>
              </a:rPr>
              <a:t>mahasiswa</a:t>
            </a:r>
            <a:r>
              <a:rPr lang="en-US" dirty="0" smtClean="0">
                <a:solidFill>
                  <a:schemeClr val="bg1"/>
                </a:solidFill>
              </a:rPr>
              <a:t>, </a:t>
            </a:r>
            <a:r>
              <a:rPr lang="en-US" dirty="0" err="1" smtClean="0">
                <a:solidFill>
                  <a:schemeClr val="bg1"/>
                </a:solidFill>
              </a:rPr>
              <a:t>perpustakaan</a:t>
            </a:r>
            <a:r>
              <a:rPr lang="en-US" dirty="0" smtClean="0">
                <a:solidFill>
                  <a:schemeClr val="bg1"/>
                </a:solidFill>
              </a:rPr>
              <a:t>, </a:t>
            </a:r>
            <a:r>
              <a:rPr lang="en-US" dirty="0" err="1" smtClean="0">
                <a:solidFill>
                  <a:schemeClr val="bg1"/>
                </a:solidFill>
              </a:rPr>
              <a:t>peningkatan</a:t>
            </a:r>
            <a:r>
              <a:rPr lang="en-US" dirty="0" smtClean="0">
                <a:solidFill>
                  <a:schemeClr val="bg1"/>
                </a:solidFill>
              </a:rPr>
              <a:t> </a:t>
            </a:r>
            <a:r>
              <a:rPr lang="en-US" dirty="0" err="1" smtClean="0">
                <a:solidFill>
                  <a:schemeClr val="bg1"/>
                </a:solidFill>
              </a:rPr>
              <a:t>kesehatan</a:t>
            </a:r>
            <a:r>
              <a:rPr lang="en-US" dirty="0" smtClean="0">
                <a:solidFill>
                  <a:schemeClr val="bg1"/>
                </a:solidFill>
              </a:rPr>
              <a:t> </a:t>
            </a:r>
            <a:r>
              <a:rPr lang="en-US" dirty="0" err="1" smtClean="0">
                <a:solidFill>
                  <a:schemeClr val="bg1"/>
                </a:solidFill>
              </a:rPr>
              <a:t>bagi</a:t>
            </a:r>
            <a:r>
              <a:rPr lang="en-US" dirty="0" smtClean="0">
                <a:solidFill>
                  <a:schemeClr val="bg1"/>
                </a:solidFill>
              </a:rPr>
              <a:t> </a:t>
            </a:r>
            <a:r>
              <a:rPr lang="en-US" dirty="0" err="1" smtClean="0">
                <a:solidFill>
                  <a:schemeClr val="bg1"/>
                </a:solidFill>
              </a:rPr>
              <a:t>mahasiswa</a:t>
            </a:r>
            <a:r>
              <a:rPr lang="en-US" dirty="0" smtClean="0">
                <a:solidFill>
                  <a:schemeClr val="bg1"/>
                </a:solidFill>
              </a:rPr>
              <a:t>). </a:t>
            </a:r>
          </a:p>
          <a:p>
            <a:pPr>
              <a:tabLst>
                <a:tab pos="7599363" algn="l"/>
              </a:tabLst>
            </a:pPr>
            <a:r>
              <a:rPr lang="en-US" dirty="0" err="1" smtClean="0">
                <a:solidFill>
                  <a:schemeClr val="bg1"/>
                </a:solidFill>
              </a:rPr>
              <a:t>Pembaharuan</a:t>
            </a:r>
            <a:r>
              <a:rPr lang="en-US" dirty="0" smtClean="0">
                <a:solidFill>
                  <a:schemeClr val="bg1"/>
                </a:solidFill>
              </a:rPr>
              <a:t> </a:t>
            </a:r>
            <a:r>
              <a:rPr lang="en-US" dirty="0" err="1" smtClean="0">
                <a:solidFill>
                  <a:schemeClr val="bg1"/>
                </a:solidFill>
              </a:rPr>
              <a:t>di</a:t>
            </a:r>
            <a:r>
              <a:rPr lang="en-US" dirty="0" smtClean="0">
                <a:solidFill>
                  <a:schemeClr val="bg1"/>
                </a:solidFill>
              </a:rPr>
              <a:t> </a:t>
            </a:r>
            <a:r>
              <a:rPr lang="en-US" dirty="0" err="1" smtClean="0">
                <a:solidFill>
                  <a:schemeClr val="bg1"/>
                </a:solidFill>
              </a:rPr>
              <a:t>bidang</a:t>
            </a:r>
            <a:r>
              <a:rPr lang="en-US" dirty="0" smtClean="0">
                <a:solidFill>
                  <a:schemeClr val="bg1"/>
                </a:solidFill>
              </a:rPr>
              <a:t> </a:t>
            </a:r>
            <a:r>
              <a:rPr lang="en-US" dirty="0" err="1" smtClean="0">
                <a:solidFill>
                  <a:schemeClr val="bg1"/>
                </a:solidFill>
              </a:rPr>
              <a:t>hukum</a:t>
            </a:r>
            <a:r>
              <a:rPr lang="en-US" dirty="0" smtClean="0">
                <a:solidFill>
                  <a:schemeClr val="bg1"/>
                </a:solidFill>
              </a:rPr>
              <a:t>:</a:t>
            </a:r>
          </a:p>
          <a:p>
            <a:pPr>
              <a:buNone/>
              <a:tabLst>
                <a:tab pos="7599363" algn="l"/>
              </a:tabLst>
            </a:pPr>
            <a:r>
              <a:rPr lang="en-US" dirty="0" smtClean="0">
                <a:solidFill>
                  <a:schemeClr val="bg1"/>
                </a:solidFill>
              </a:rPr>
              <a:t>	- Mufti (Hakim </a:t>
            </a:r>
            <a:r>
              <a:rPr lang="en-US" dirty="0" err="1" smtClean="0">
                <a:solidFill>
                  <a:schemeClr val="bg1"/>
                </a:solidFill>
              </a:rPr>
              <a:t>Agung</a:t>
            </a:r>
            <a:r>
              <a:rPr lang="en-US" dirty="0" smtClean="0">
                <a:solidFill>
                  <a:schemeClr val="bg1"/>
                </a:solidFill>
              </a:rPr>
              <a:t>) </a:t>
            </a:r>
            <a:r>
              <a:rPr lang="en-US" dirty="0" err="1" smtClean="0">
                <a:solidFill>
                  <a:schemeClr val="bg1"/>
                </a:solidFill>
              </a:rPr>
              <a:t>bukan</a:t>
            </a:r>
            <a:r>
              <a:rPr lang="en-US" dirty="0" smtClean="0">
                <a:solidFill>
                  <a:schemeClr val="bg1"/>
                </a:solidFill>
              </a:rPr>
              <a:t> </a:t>
            </a:r>
            <a:r>
              <a:rPr lang="en-US" dirty="0" err="1" smtClean="0">
                <a:solidFill>
                  <a:schemeClr val="bg1"/>
                </a:solidFill>
              </a:rPr>
              <a:t>hanya</a:t>
            </a:r>
            <a:r>
              <a:rPr lang="en-US" dirty="0" smtClean="0">
                <a:solidFill>
                  <a:schemeClr val="bg1"/>
                </a:solidFill>
              </a:rPr>
              <a:t> </a:t>
            </a:r>
            <a:r>
              <a:rPr lang="en-US" dirty="0" err="1" smtClean="0">
                <a:solidFill>
                  <a:schemeClr val="bg1"/>
                </a:solidFill>
              </a:rPr>
              <a:t>sebagai</a:t>
            </a:r>
            <a:r>
              <a:rPr lang="en-US" dirty="0" smtClean="0">
                <a:solidFill>
                  <a:schemeClr val="bg1"/>
                </a:solidFill>
              </a:rPr>
              <a:t> </a:t>
            </a:r>
            <a:r>
              <a:rPr lang="en-US" dirty="0" err="1" smtClean="0">
                <a:solidFill>
                  <a:schemeClr val="bg1"/>
                </a:solidFill>
              </a:rPr>
              <a:t>penasihat</a:t>
            </a:r>
            <a:r>
              <a:rPr lang="en-US" dirty="0" smtClean="0">
                <a:solidFill>
                  <a:schemeClr val="bg1"/>
                </a:solidFill>
              </a:rPr>
              <a:t> </a:t>
            </a:r>
            <a:r>
              <a:rPr lang="en-US" dirty="0" err="1" smtClean="0">
                <a:solidFill>
                  <a:schemeClr val="bg1"/>
                </a:solidFill>
              </a:rPr>
              <a:t>negara</a:t>
            </a:r>
            <a:r>
              <a:rPr lang="en-US" dirty="0" smtClean="0">
                <a:solidFill>
                  <a:schemeClr val="bg1"/>
                </a:solidFill>
              </a:rPr>
              <a:t> </a:t>
            </a:r>
            <a:r>
              <a:rPr lang="en-US" dirty="0" err="1" smtClean="0">
                <a:solidFill>
                  <a:schemeClr val="bg1"/>
                </a:solidFill>
              </a:rPr>
              <a:t>ttp</a:t>
            </a:r>
            <a:r>
              <a:rPr lang="en-US" dirty="0" smtClean="0">
                <a:solidFill>
                  <a:schemeClr val="bg1"/>
                </a:solidFill>
              </a:rPr>
              <a:t> </a:t>
            </a:r>
            <a:r>
              <a:rPr lang="en-US" dirty="0" err="1" smtClean="0">
                <a:solidFill>
                  <a:schemeClr val="bg1"/>
                </a:solidFill>
              </a:rPr>
              <a:t>juga</a:t>
            </a:r>
            <a:r>
              <a:rPr lang="en-US" dirty="0" smtClean="0">
                <a:solidFill>
                  <a:schemeClr val="bg1"/>
                </a:solidFill>
              </a:rPr>
              <a:t> </a:t>
            </a:r>
            <a:r>
              <a:rPr lang="en-US" dirty="0" err="1" smtClean="0">
                <a:solidFill>
                  <a:schemeClr val="bg1"/>
                </a:solidFill>
              </a:rPr>
              <a:t>pada</a:t>
            </a:r>
            <a:r>
              <a:rPr lang="en-US" dirty="0" smtClean="0">
                <a:solidFill>
                  <a:schemeClr val="bg1"/>
                </a:solidFill>
              </a:rPr>
              <a:t> </a:t>
            </a:r>
            <a:r>
              <a:rPr lang="en-US" dirty="0" err="1" smtClean="0">
                <a:solidFill>
                  <a:schemeClr val="bg1"/>
                </a:solidFill>
              </a:rPr>
              <a:t>masyarakat</a:t>
            </a:r>
            <a:r>
              <a:rPr lang="en-US" dirty="0" smtClean="0">
                <a:solidFill>
                  <a:schemeClr val="bg1"/>
                </a:solidFill>
              </a:rPr>
              <a:t>.</a:t>
            </a:r>
          </a:p>
          <a:p>
            <a:pPr>
              <a:tabLst>
                <a:tab pos="7599363" algn="l"/>
              </a:tabLst>
            </a:pPr>
            <a:r>
              <a:rPr lang="en-US" dirty="0" smtClean="0">
                <a:solidFill>
                  <a:schemeClr val="bg1"/>
                </a:solidFill>
              </a:rPr>
              <a:t> </a:t>
            </a:r>
            <a:r>
              <a:rPr lang="en-US" dirty="0" err="1" smtClean="0">
                <a:solidFill>
                  <a:schemeClr val="bg1"/>
                </a:solidFill>
              </a:rPr>
              <a:t>Pembaharuan</a:t>
            </a:r>
            <a:r>
              <a:rPr lang="en-US" dirty="0" smtClean="0">
                <a:solidFill>
                  <a:schemeClr val="bg1"/>
                </a:solidFill>
              </a:rPr>
              <a:t> </a:t>
            </a:r>
            <a:r>
              <a:rPr lang="en-US" dirty="0" err="1" smtClean="0">
                <a:solidFill>
                  <a:schemeClr val="bg1"/>
                </a:solidFill>
              </a:rPr>
              <a:t>di</a:t>
            </a:r>
            <a:r>
              <a:rPr lang="en-US" dirty="0" smtClean="0">
                <a:solidFill>
                  <a:schemeClr val="bg1"/>
                </a:solidFill>
              </a:rPr>
              <a:t> </a:t>
            </a:r>
            <a:r>
              <a:rPr lang="en-US" dirty="0" err="1" smtClean="0">
                <a:solidFill>
                  <a:schemeClr val="bg1"/>
                </a:solidFill>
              </a:rPr>
              <a:t>bidang</a:t>
            </a:r>
            <a:r>
              <a:rPr lang="en-US" dirty="0" smtClean="0">
                <a:solidFill>
                  <a:schemeClr val="bg1"/>
                </a:solidFill>
              </a:rPr>
              <a:t> </a:t>
            </a:r>
            <a:r>
              <a:rPr lang="en-US" dirty="0" err="1" smtClean="0">
                <a:solidFill>
                  <a:schemeClr val="bg1"/>
                </a:solidFill>
              </a:rPr>
              <a:t>wakaf</a:t>
            </a:r>
            <a:r>
              <a:rPr lang="en-US" dirty="0" smtClean="0">
                <a:solidFill>
                  <a:schemeClr val="bg1"/>
                </a:solidFill>
              </a:rPr>
              <a:t>:</a:t>
            </a:r>
          </a:p>
          <a:p>
            <a:pPr>
              <a:buNone/>
              <a:tabLst>
                <a:tab pos="7599363" algn="l"/>
              </a:tabLst>
            </a:pPr>
            <a:r>
              <a:rPr lang="en-US" dirty="0" smtClean="0">
                <a:solidFill>
                  <a:schemeClr val="bg1"/>
                </a:solidFill>
              </a:rPr>
              <a:t>	- </a:t>
            </a:r>
            <a:r>
              <a:rPr lang="en-US" dirty="0" err="1" smtClean="0">
                <a:solidFill>
                  <a:schemeClr val="bg1"/>
                </a:solidFill>
              </a:rPr>
              <a:t>Membentuk</a:t>
            </a:r>
            <a:r>
              <a:rPr lang="en-US" dirty="0" smtClean="0">
                <a:solidFill>
                  <a:schemeClr val="bg1"/>
                </a:solidFill>
              </a:rPr>
              <a:t> </a:t>
            </a:r>
            <a:r>
              <a:rPr lang="en-US" dirty="0" err="1" smtClean="0">
                <a:solidFill>
                  <a:schemeClr val="bg1"/>
                </a:solidFill>
              </a:rPr>
              <a:t>Majlis</a:t>
            </a:r>
            <a:r>
              <a:rPr lang="en-US" dirty="0" smtClean="0">
                <a:solidFill>
                  <a:schemeClr val="bg1"/>
                </a:solidFill>
              </a:rPr>
              <a:t> </a:t>
            </a:r>
            <a:r>
              <a:rPr lang="en-US" dirty="0" err="1" smtClean="0">
                <a:solidFill>
                  <a:schemeClr val="bg1"/>
                </a:solidFill>
              </a:rPr>
              <a:t>Administrasi</a:t>
            </a:r>
            <a:r>
              <a:rPr lang="en-US" dirty="0" smtClean="0">
                <a:solidFill>
                  <a:schemeClr val="bg1"/>
                </a:solidFill>
              </a:rPr>
              <a:t> </a:t>
            </a:r>
            <a:r>
              <a:rPr lang="en-US" dirty="0" err="1" smtClean="0">
                <a:solidFill>
                  <a:schemeClr val="bg1"/>
                </a:solidFill>
              </a:rPr>
              <a:t>Wakaf</a:t>
            </a:r>
            <a:r>
              <a:rPr lang="en-US" dirty="0" smtClean="0">
                <a:solidFill>
                  <a:schemeClr val="bg1"/>
                </a:solidFill>
              </a:rPr>
              <a:t>: </a:t>
            </a:r>
            <a:r>
              <a:rPr lang="en-US" dirty="0" err="1" smtClean="0">
                <a:solidFill>
                  <a:schemeClr val="bg1"/>
                </a:solidFill>
              </a:rPr>
              <a:t>di</a:t>
            </a:r>
            <a:r>
              <a:rPr lang="en-US" dirty="0" smtClean="0">
                <a:solidFill>
                  <a:schemeClr val="bg1"/>
                </a:solidFill>
              </a:rPr>
              <a:t> </a:t>
            </a:r>
            <a:r>
              <a:rPr lang="en-US" dirty="0" err="1" smtClean="0">
                <a:solidFill>
                  <a:schemeClr val="bg1"/>
                </a:solidFill>
              </a:rPr>
              <a:t>samping</a:t>
            </a:r>
            <a:r>
              <a:rPr lang="en-US" dirty="0" smtClean="0">
                <a:solidFill>
                  <a:schemeClr val="bg1"/>
                </a:solidFill>
              </a:rPr>
              <a:t> </a:t>
            </a:r>
            <a:r>
              <a:rPr lang="en-US" dirty="0" err="1" smtClean="0">
                <a:solidFill>
                  <a:schemeClr val="bg1"/>
                </a:solidFill>
              </a:rPr>
              <a:t>untuk</a:t>
            </a:r>
            <a:r>
              <a:rPr lang="en-US" dirty="0" smtClean="0">
                <a:solidFill>
                  <a:schemeClr val="bg1"/>
                </a:solidFill>
              </a:rPr>
              <a:t> </a:t>
            </a:r>
            <a:r>
              <a:rPr lang="en-US" dirty="0" err="1" smtClean="0">
                <a:solidFill>
                  <a:schemeClr val="bg1"/>
                </a:solidFill>
              </a:rPr>
              <a:t>mendanai</a:t>
            </a:r>
            <a:r>
              <a:rPr lang="en-US" dirty="0" smtClean="0">
                <a:solidFill>
                  <a:schemeClr val="bg1"/>
                </a:solidFill>
              </a:rPr>
              <a:t> </a:t>
            </a:r>
            <a:r>
              <a:rPr lang="en-US" dirty="0" err="1" smtClean="0">
                <a:solidFill>
                  <a:schemeClr val="bg1"/>
                </a:solidFill>
              </a:rPr>
              <a:t>beberapa</a:t>
            </a:r>
            <a:r>
              <a:rPr lang="en-US" dirty="0" smtClean="0">
                <a:solidFill>
                  <a:schemeClr val="bg1"/>
                </a:solidFill>
              </a:rPr>
              <a:t> </a:t>
            </a:r>
            <a:r>
              <a:rPr lang="en-US" dirty="0" err="1" smtClean="0">
                <a:solidFill>
                  <a:schemeClr val="bg1"/>
                </a:solidFill>
              </a:rPr>
              <a:t>kegiatan</a:t>
            </a:r>
            <a:r>
              <a:rPr lang="en-US" dirty="0" smtClean="0">
                <a:solidFill>
                  <a:schemeClr val="bg1"/>
                </a:solidFill>
              </a:rPr>
              <a:t> </a:t>
            </a:r>
            <a:r>
              <a:rPr lang="en-US" dirty="0" err="1" smtClean="0">
                <a:solidFill>
                  <a:schemeClr val="bg1"/>
                </a:solidFill>
              </a:rPr>
              <a:t>salah</a:t>
            </a:r>
            <a:r>
              <a:rPr lang="en-US" dirty="0" smtClean="0">
                <a:solidFill>
                  <a:schemeClr val="bg1"/>
                </a:solidFill>
              </a:rPr>
              <a:t> </a:t>
            </a:r>
            <a:r>
              <a:rPr lang="en-US" dirty="0" err="1" smtClean="0">
                <a:solidFill>
                  <a:schemeClr val="bg1"/>
                </a:solidFill>
              </a:rPr>
              <a:t>satu</a:t>
            </a:r>
            <a:r>
              <a:rPr lang="en-US" dirty="0" smtClean="0">
                <a:solidFill>
                  <a:schemeClr val="bg1"/>
                </a:solidFill>
              </a:rPr>
              <a:t> </a:t>
            </a:r>
            <a:r>
              <a:rPr lang="en-US" dirty="0" err="1" smtClean="0">
                <a:solidFill>
                  <a:schemeClr val="bg1"/>
                </a:solidFill>
              </a:rPr>
              <a:t>nya</a:t>
            </a:r>
            <a:r>
              <a:rPr lang="en-US" dirty="0" smtClean="0">
                <a:solidFill>
                  <a:schemeClr val="bg1"/>
                </a:solidFill>
              </a:rPr>
              <a:t> </a:t>
            </a:r>
            <a:r>
              <a:rPr lang="en-US" dirty="0" err="1" smtClean="0">
                <a:solidFill>
                  <a:schemeClr val="bg1"/>
                </a:solidFill>
              </a:rPr>
              <a:t>untuk</a:t>
            </a:r>
            <a:r>
              <a:rPr lang="en-US" dirty="0" smtClean="0">
                <a:solidFill>
                  <a:schemeClr val="bg1"/>
                </a:solidFill>
              </a:rPr>
              <a:t> </a:t>
            </a:r>
            <a:r>
              <a:rPr lang="en-US" dirty="0" err="1" smtClean="0">
                <a:solidFill>
                  <a:schemeClr val="bg1"/>
                </a:solidFill>
              </a:rPr>
              <a:t>perbaikan</a:t>
            </a:r>
            <a:r>
              <a:rPr lang="en-US" dirty="0" smtClean="0">
                <a:solidFill>
                  <a:schemeClr val="bg1"/>
                </a:solidFill>
              </a:rPr>
              <a:t> </a:t>
            </a:r>
            <a:r>
              <a:rPr lang="en-US" dirty="0" err="1" smtClean="0">
                <a:solidFill>
                  <a:schemeClr val="bg1"/>
                </a:solidFill>
              </a:rPr>
              <a:t>perangkat</a:t>
            </a:r>
            <a:r>
              <a:rPr lang="en-US" dirty="0" smtClean="0">
                <a:solidFill>
                  <a:schemeClr val="bg1"/>
                </a:solidFill>
              </a:rPr>
              <a:t> </a:t>
            </a:r>
            <a:r>
              <a:rPr lang="en-US" dirty="0" err="1" smtClean="0">
                <a:solidFill>
                  <a:schemeClr val="bg1"/>
                </a:solidFill>
              </a:rPr>
              <a:t>masjid</a:t>
            </a:r>
            <a:r>
              <a:rPr lang="en-US" dirty="0" smtClean="0">
                <a:solidFill>
                  <a:schemeClr val="bg1"/>
                </a:solidFill>
              </a:rPr>
              <a:t>, </a:t>
            </a:r>
            <a:r>
              <a:rPr lang="en-US" dirty="0" err="1" smtClean="0">
                <a:solidFill>
                  <a:schemeClr val="bg1"/>
                </a:solidFill>
              </a:rPr>
              <a:t>pegawai</a:t>
            </a:r>
            <a:r>
              <a:rPr lang="en-US" dirty="0" smtClean="0">
                <a:solidFill>
                  <a:schemeClr val="bg1"/>
                </a:solidFill>
              </a:rPr>
              <a:t> </a:t>
            </a:r>
            <a:r>
              <a:rPr lang="en-US" dirty="0" err="1" smtClean="0">
                <a:solidFill>
                  <a:schemeClr val="bg1"/>
                </a:solidFill>
              </a:rPr>
              <a:t>masjid</a:t>
            </a:r>
            <a:r>
              <a:rPr lang="en-US" dirty="0" smtClean="0">
                <a:solidFill>
                  <a:schemeClr val="bg1"/>
                </a:solidFill>
              </a:rPr>
              <a:t>, </a:t>
            </a:r>
            <a:r>
              <a:rPr lang="en-US" dirty="0" err="1" smtClean="0">
                <a:solidFill>
                  <a:schemeClr val="bg1"/>
                </a:solidFill>
              </a:rPr>
              <a:t>para</a:t>
            </a:r>
            <a:r>
              <a:rPr lang="en-US" dirty="0" smtClean="0">
                <a:solidFill>
                  <a:schemeClr val="bg1"/>
                </a:solidFill>
              </a:rPr>
              <a:t> imam &amp; </a:t>
            </a:r>
            <a:r>
              <a:rPr lang="en-US" dirty="0" err="1" smtClean="0">
                <a:solidFill>
                  <a:schemeClr val="bg1"/>
                </a:solidFill>
              </a:rPr>
              <a:t>khatib</a:t>
            </a:r>
            <a:r>
              <a:rPr lang="en-US" dirty="0" smtClean="0">
                <a:solidFill>
                  <a:schemeClr val="bg1"/>
                </a:solidFill>
              </a:rPr>
              <a:t>.</a:t>
            </a:r>
            <a:endParaRPr lang="en-US" dirty="0">
              <a:solidFill>
                <a:schemeClr val="bg1"/>
              </a:solidFill>
            </a:endParaRPr>
          </a:p>
        </p:txBody>
      </p:sp>
      <p:sp>
        <p:nvSpPr>
          <p:cNvPr id="4" name="Text Placeholder 3"/>
          <p:cNvSpPr>
            <a:spLocks noGrp="1"/>
          </p:cNvSpPr>
          <p:nvPr>
            <p:ph type="body" sz="half" idx="2"/>
          </p:nvPr>
        </p:nvSpPr>
        <p:spPr/>
        <p:txBody>
          <a:bodyPr/>
          <a:lstStyle/>
          <a:p>
            <a:endParaRPr lang="en-US" dirty="0"/>
          </a:p>
        </p:txBody>
      </p:sp>
      <p:pic>
        <p:nvPicPr>
          <p:cNvPr id="5" name="Picture 4" descr="Hasil gambar untuk muhammad abduh majalah al manar"/>
          <p:cNvPicPr/>
          <p:nvPr/>
        </p:nvPicPr>
        <p:blipFill>
          <a:blip r:embed="rId2"/>
          <a:srcRect/>
          <a:stretch>
            <a:fillRect/>
          </a:stretch>
        </p:blipFill>
        <p:spPr bwMode="auto">
          <a:xfrm>
            <a:off x="457200" y="1676400"/>
            <a:ext cx="3051175"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sil gambar untuk majalah yang diterbitkan oleh jamaludin al afghani dan muhammad abduh"/>
          <p:cNvPicPr/>
          <p:nvPr/>
        </p:nvPicPr>
        <p:blipFill>
          <a:blip r:embed="rId2"/>
          <a:srcRect/>
          <a:stretch>
            <a:fillRect/>
          </a:stretch>
        </p:blipFill>
        <p:spPr bwMode="auto">
          <a:xfrm>
            <a:off x="609600" y="533400"/>
            <a:ext cx="8001000" cy="57150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tafsir al manar"/>
          <p:cNvPicPr>
            <a:picLocks noGrp="1"/>
          </p:cNvPicPr>
          <p:nvPr>
            <p:ph idx="1"/>
          </p:nvPr>
        </p:nvPicPr>
        <p:blipFill>
          <a:blip r:embed="rId2"/>
          <a:srcRect/>
          <a:stretch>
            <a:fillRect/>
          </a:stretch>
        </p:blipFill>
        <p:spPr bwMode="auto">
          <a:xfrm>
            <a:off x="4419600" y="457200"/>
            <a:ext cx="4525963" cy="4525963"/>
          </a:xfrm>
          <a:prstGeom prst="rect">
            <a:avLst/>
          </a:prstGeom>
          <a:noFill/>
          <a:ln w="9525">
            <a:noFill/>
            <a:miter lim="800000"/>
            <a:headEnd/>
            <a:tailEnd/>
          </a:ln>
        </p:spPr>
      </p:pic>
      <p:pic>
        <p:nvPicPr>
          <p:cNvPr id="5" name="Picture 4" descr="Hasil gambar untuk tafsir al manar"/>
          <p:cNvPicPr/>
          <p:nvPr/>
        </p:nvPicPr>
        <p:blipFill>
          <a:blip r:embed="rId3"/>
          <a:srcRect/>
          <a:stretch>
            <a:fillRect/>
          </a:stretch>
        </p:blipFill>
        <p:spPr bwMode="auto">
          <a:xfrm>
            <a:off x="457200" y="381000"/>
            <a:ext cx="3727450" cy="57150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UNIVERSITAS AL AZHAR"/>
          <p:cNvPicPr>
            <a:picLocks noGrp="1"/>
          </p:cNvPicPr>
          <p:nvPr>
            <p:ph idx="1"/>
          </p:nvPr>
        </p:nvPicPr>
        <p:blipFill>
          <a:blip r:embed="rId2"/>
          <a:srcRect/>
          <a:stretch>
            <a:fillRect/>
          </a:stretch>
        </p:blipFill>
        <p:spPr bwMode="auto">
          <a:xfrm>
            <a:off x="838200" y="838200"/>
            <a:ext cx="7315200" cy="4739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almakkiyat.files.wordpress.com/2010/05/banat.jpg?w=550"/>
          <p:cNvPicPr>
            <a:picLocks noGrp="1"/>
          </p:cNvPicPr>
          <p:nvPr>
            <p:ph idx="1"/>
          </p:nvPr>
        </p:nvPicPr>
        <p:blipFill>
          <a:blip r:embed="rId2"/>
          <a:srcRect/>
          <a:stretch>
            <a:fillRect/>
          </a:stretch>
        </p:blipFill>
        <p:spPr bwMode="auto">
          <a:xfrm>
            <a:off x="685800" y="609600"/>
            <a:ext cx="7848600" cy="56388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majalah al urwatul wutsqa"/>
          <p:cNvPicPr>
            <a:picLocks noGrp="1"/>
          </p:cNvPicPr>
          <p:nvPr>
            <p:ph idx="1"/>
          </p:nvPr>
        </p:nvPicPr>
        <p:blipFill>
          <a:blip r:embed="rId2"/>
          <a:srcRect/>
          <a:stretch>
            <a:fillRect/>
          </a:stretch>
        </p:blipFill>
        <p:spPr bwMode="auto">
          <a:xfrm>
            <a:off x="533400" y="609600"/>
            <a:ext cx="8077200" cy="5715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descr="Hasil gambar untuk kuburan kha dahlan"/>
          <p:cNvPicPr>
            <a:picLocks noGrp="1"/>
          </p:cNvPicPr>
          <p:nvPr>
            <p:ph sz="half" idx="1"/>
          </p:nvPr>
        </p:nvPicPr>
        <p:blipFill>
          <a:blip r:embed="rId2"/>
          <a:srcRect/>
          <a:stretch>
            <a:fillRect/>
          </a:stretch>
        </p:blipFill>
        <p:spPr bwMode="auto">
          <a:xfrm>
            <a:off x="228600" y="304800"/>
            <a:ext cx="4191000" cy="3200400"/>
          </a:xfrm>
          <a:prstGeom prst="rect">
            <a:avLst/>
          </a:prstGeom>
          <a:noFill/>
          <a:ln w="9525">
            <a:noFill/>
            <a:miter lim="800000"/>
            <a:headEnd/>
            <a:tailEnd/>
          </a:ln>
        </p:spPr>
      </p:pic>
      <p:pic>
        <p:nvPicPr>
          <p:cNvPr id="6" name="Content Placeholder 5" descr="Hasil gambar untuk MAKAM MEWAH"/>
          <p:cNvPicPr>
            <a:picLocks noGrp="1"/>
          </p:cNvPicPr>
          <p:nvPr>
            <p:ph sz="half" idx="2"/>
          </p:nvPr>
        </p:nvPicPr>
        <p:blipFill>
          <a:blip r:embed="rId3"/>
          <a:srcRect/>
          <a:stretch>
            <a:fillRect/>
          </a:stretch>
        </p:blipFill>
        <p:spPr bwMode="auto">
          <a:xfrm>
            <a:off x="4648200" y="304800"/>
            <a:ext cx="4038600" cy="2514600"/>
          </a:xfrm>
          <a:prstGeom prst="rect">
            <a:avLst/>
          </a:prstGeom>
          <a:noFill/>
          <a:ln w="9525">
            <a:noFill/>
            <a:miter lim="800000"/>
            <a:headEnd/>
            <a:tailEnd/>
          </a:ln>
        </p:spPr>
      </p:pic>
      <p:sp>
        <p:nvSpPr>
          <p:cNvPr id="7" name="Rectangle 6"/>
          <p:cNvSpPr/>
          <p:nvPr/>
        </p:nvSpPr>
        <p:spPr>
          <a:xfrm>
            <a:off x="4572000" y="2971800"/>
            <a:ext cx="4343400" cy="646331"/>
          </a:xfrm>
          <a:prstGeom prst="rect">
            <a:avLst/>
          </a:prstGeom>
        </p:spPr>
        <p:txBody>
          <a:bodyPr wrap="square">
            <a:spAutoFit/>
          </a:bodyPr>
          <a:lstStyle/>
          <a:p>
            <a:pPr algn="ctr"/>
            <a:r>
              <a:rPr lang="en-US" dirty="0" err="1" smtClean="0"/>
              <a:t>Makam</a:t>
            </a:r>
            <a:r>
              <a:rPr lang="en-US" dirty="0" smtClean="0"/>
              <a:t> Raja Abdullah </a:t>
            </a:r>
            <a:r>
              <a:rPr lang="en-US" dirty="0" err="1" smtClean="0"/>
              <a:t>Sederhana</a:t>
            </a:r>
            <a:r>
              <a:rPr lang="en-US" dirty="0" smtClean="0"/>
              <a:t> </a:t>
            </a:r>
            <a:r>
              <a:rPr lang="en-US" dirty="0" err="1" smtClean="0"/>
              <a:t>Tanpa</a:t>
            </a:r>
            <a:r>
              <a:rPr lang="en-US" dirty="0" smtClean="0"/>
              <a:t> </a:t>
            </a:r>
            <a:r>
              <a:rPr lang="en-US" dirty="0" err="1" smtClean="0"/>
              <a:t>batu</a:t>
            </a:r>
            <a:r>
              <a:rPr lang="en-US" dirty="0" smtClean="0"/>
              <a:t> </a:t>
            </a:r>
            <a:r>
              <a:rPr lang="en-US" dirty="0" err="1" smtClean="0"/>
              <a:t>nisan</a:t>
            </a:r>
            <a:r>
              <a:rPr lang="en-US" dirty="0" smtClean="0"/>
              <a:t> </a:t>
            </a:r>
            <a:r>
              <a:rPr lang="en-US" dirty="0" err="1" smtClean="0"/>
              <a:t>mewah</a:t>
            </a:r>
            <a:endParaRPr lang="en-US" dirty="0"/>
          </a:p>
        </p:txBody>
      </p:sp>
      <p:pic>
        <p:nvPicPr>
          <p:cNvPr id="8" name="Picture 7" descr="Hasil gambar untuk makam baqi madina"/>
          <p:cNvPicPr/>
          <p:nvPr/>
        </p:nvPicPr>
        <p:blipFill>
          <a:blip r:embed="rId4"/>
          <a:srcRect/>
          <a:stretch>
            <a:fillRect/>
          </a:stretch>
        </p:blipFill>
        <p:spPr bwMode="auto">
          <a:xfrm>
            <a:off x="4419600" y="3657600"/>
            <a:ext cx="4512310" cy="2892425"/>
          </a:xfrm>
          <a:prstGeom prst="rect">
            <a:avLst/>
          </a:prstGeom>
          <a:noFill/>
          <a:ln w="9525">
            <a:noFill/>
            <a:miter lim="800000"/>
            <a:headEnd/>
            <a:tailEnd/>
          </a:ln>
        </p:spPr>
      </p:pic>
      <p:pic>
        <p:nvPicPr>
          <p:cNvPr id="9" name="Picture 8" descr="Gambar terkait"/>
          <p:cNvPicPr/>
          <p:nvPr/>
        </p:nvPicPr>
        <p:blipFill>
          <a:blip r:embed="rId5"/>
          <a:srcRect/>
          <a:stretch>
            <a:fillRect/>
          </a:stretch>
        </p:blipFill>
        <p:spPr bwMode="auto">
          <a:xfrm>
            <a:off x="228600" y="3657600"/>
            <a:ext cx="4114800" cy="29319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ambar terkait"/>
          <p:cNvPicPr>
            <a:picLocks noGrp="1"/>
          </p:cNvPicPr>
          <p:nvPr>
            <p:ph idx="1"/>
          </p:nvPr>
        </p:nvPicPr>
        <p:blipFill>
          <a:blip r:embed="rId2"/>
          <a:srcRect/>
          <a:stretch>
            <a:fillRect/>
          </a:stretch>
        </p:blipFill>
        <p:spPr bwMode="auto">
          <a:xfrm>
            <a:off x="609600" y="609600"/>
            <a:ext cx="8001000" cy="57912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95600" y="5867400"/>
            <a:ext cx="2849498" cy="369332"/>
          </a:xfrm>
          <a:prstGeom prst="rect">
            <a:avLst/>
          </a:prstGeom>
        </p:spPr>
        <p:txBody>
          <a:bodyPr wrap="none">
            <a:spAutoFit/>
          </a:bodyPr>
          <a:lstStyle/>
          <a:p>
            <a:r>
              <a:rPr lang="en-US" b="1" dirty="0" err="1" smtClean="0"/>
              <a:t>Mesjid</a:t>
            </a:r>
            <a:r>
              <a:rPr lang="en-US" b="1" dirty="0" smtClean="0"/>
              <a:t> Al-</a:t>
            </a:r>
            <a:r>
              <a:rPr lang="en-US" b="1" dirty="0" err="1" smtClean="0"/>
              <a:t>Azhar</a:t>
            </a:r>
            <a:r>
              <a:rPr lang="en-US" b="1" dirty="0" smtClean="0"/>
              <a:t> </a:t>
            </a:r>
            <a:r>
              <a:rPr lang="en-US" b="1" dirty="0" err="1" smtClean="0"/>
              <a:t>Kairo</a:t>
            </a:r>
            <a:r>
              <a:rPr lang="en-US" b="1" dirty="0" smtClean="0"/>
              <a:t> </a:t>
            </a:r>
            <a:r>
              <a:rPr lang="en-US" b="1" dirty="0" err="1" smtClean="0"/>
              <a:t>Mesir</a:t>
            </a:r>
            <a:endParaRPr lang="en-US" b="1" dirty="0"/>
          </a:p>
        </p:txBody>
      </p:sp>
      <p:pic>
        <p:nvPicPr>
          <p:cNvPr id="7" name="Picture 6" descr="Gambar terkait"/>
          <p:cNvPicPr/>
          <p:nvPr/>
        </p:nvPicPr>
        <p:blipFill>
          <a:blip r:embed="rId2"/>
          <a:srcRect/>
          <a:stretch>
            <a:fillRect/>
          </a:stretch>
        </p:blipFill>
        <p:spPr bwMode="auto">
          <a:xfrm>
            <a:off x="304800" y="914400"/>
            <a:ext cx="7315200" cy="4419600"/>
          </a:xfrm>
          <a:prstGeom prst="rect">
            <a:avLst/>
          </a:prstGeom>
          <a:noFill/>
          <a:ln w="9525">
            <a:noFill/>
            <a:miter lim="800000"/>
            <a:headEnd/>
            <a:tailEnd/>
          </a:ln>
        </p:spPr>
      </p:pic>
      <p:sp>
        <p:nvSpPr>
          <p:cNvPr id="9" name="Title 8"/>
          <p:cNvSpPr>
            <a:spLocks noGrp="1"/>
          </p:cNvSpPr>
          <p:nvPr>
            <p:ph type="title"/>
          </p:nvPr>
        </p:nvSpPr>
        <p:spPr/>
        <p:txBody>
          <a:bodyPr/>
          <a:lstStyle/>
          <a:p>
            <a:endParaRPr lang="en-US"/>
          </a:p>
        </p:txBody>
      </p:sp>
      <p:pic>
        <p:nvPicPr>
          <p:cNvPr id="10" name="Picture 9" descr="https://dedyzulvita.files.wordpress.com/2011/05/al-azhar.jpg"/>
          <p:cNvPicPr/>
          <p:nvPr/>
        </p:nvPicPr>
        <p:blipFill>
          <a:blip r:embed="rId3"/>
          <a:srcRect/>
          <a:stretch>
            <a:fillRect/>
          </a:stretch>
        </p:blipFill>
        <p:spPr bwMode="auto">
          <a:xfrm>
            <a:off x="7010400" y="2819400"/>
            <a:ext cx="1908175" cy="3806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Indonesia Negara Pertama yang Punya Asrama di dalam Universitas Al Azhar Kairo"/>
          <p:cNvPicPr>
            <a:picLocks noGrp="1"/>
          </p:cNvPicPr>
          <p:nvPr>
            <p:ph idx="1"/>
          </p:nvPr>
        </p:nvPicPr>
        <p:blipFill>
          <a:blip r:embed="rId2"/>
          <a:srcRect/>
          <a:stretch>
            <a:fillRect/>
          </a:stretch>
        </p:blipFill>
        <p:spPr bwMode="auto">
          <a:xfrm>
            <a:off x="457200" y="381000"/>
            <a:ext cx="8229600" cy="5029200"/>
          </a:xfrm>
          <a:prstGeom prst="rect">
            <a:avLst/>
          </a:prstGeom>
          <a:noFill/>
          <a:ln w="9525">
            <a:noFill/>
            <a:miter lim="800000"/>
            <a:headEnd/>
            <a:tailEnd/>
          </a:ln>
        </p:spPr>
      </p:pic>
      <p:sp>
        <p:nvSpPr>
          <p:cNvPr id="7" name="Rectangle 6"/>
          <p:cNvSpPr/>
          <p:nvPr/>
        </p:nvSpPr>
        <p:spPr>
          <a:xfrm>
            <a:off x="685800" y="5562600"/>
            <a:ext cx="7848600" cy="923330"/>
          </a:xfrm>
          <a:prstGeom prst="rect">
            <a:avLst/>
          </a:prstGeom>
        </p:spPr>
        <p:txBody>
          <a:bodyPr wrap="square">
            <a:spAutoFit/>
          </a:bodyPr>
          <a:lstStyle/>
          <a:p>
            <a:pPr algn="ctr"/>
            <a:r>
              <a:rPr lang="en-US" dirty="0" err="1" smtClean="0"/>
              <a:t>Universitas</a:t>
            </a:r>
            <a:r>
              <a:rPr lang="en-US" dirty="0" smtClean="0"/>
              <a:t> Al </a:t>
            </a:r>
            <a:r>
              <a:rPr lang="en-US" dirty="0" err="1" smtClean="0"/>
              <a:t>Azhar</a:t>
            </a:r>
            <a:r>
              <a:rPr lang="en-US" dirty="0" smtClean="0"/>
              <a:t> </a:t>
            </a:r>
            <a:r>
              <a:rPr lang="en-US" dirty="0" err="1" smtClean="0"/>
              <a:t>sedang</a:t>
            </a:r>
            <a:r>
              <a:rPr lang="en-US" dirty="0" smtClean="0"/>
              <a:t> </a:t>
            </a:r>
            <a:r>
              <a:rPr lang="en-US" dirty="0" err="1" smtClean="0"/>
              <a:t>membangunkan</a:t>
            </a:r>
            <a:r>
              <a:rPr lang="en-US" dirty="0" smtClean="0"/>
              <a:t> </a:t>
            </a:r>
            <a:r>
              <a:rPr lang="en-US" dirty="0" err="1" smtClean="0"/>
              <a:t>asrama</a:t>
            </a:r>
            <a:r>
              <a:rPr lang="en-US" dirty="0" smtClean="0"/>
              <a:t> </a:t>
            </a:r>
            <a:r>
              <a:rPr lang="en-US" dirty="0" err="1" smtClean="0"/>
              <a:t>untuk</a:t>
            </a:r>
            <a:r>
              <a:rPr lang="en-US" dirty="0" smtClean="0"/>
              <a:t> </a:t>
            </a:r>
            <a:r>
              <a:rPr lang="en-US" dirty="0" err="1" smtClean="0"/>
              <a:t>mahasiswa</a:t>
            </a:r>
            <a:r>
              <a:rPr lang="en-US" dirty="0" smtClean="0"/>
              <a:t> Indonesia. </a:t>
            </a:r>
            <a:r>
              <a:rPr lang="en-US" dirty="0" err="1" smtClean="0"/>
              <a:t>Lahan</a:t>
            </a:r>
            <a:r>
              <a:rPr lang="en-US" dirty="0" smtClean="0"/>
              <a:t> yang </a:t>
            </a:r>
            <a:r>
              <a:rPr lang="en-US" dirty="0" err="1" smtClean="0"/>
              <a:t>dibangunkan</a:t>
            </a:r>
            <a:r>
              <a:rPr lang="en-US" dirty="0" smtClean="0"/>
              <a:t> </a:t>
            </a:r>
            <a:r>
              <a:rPr lang="en-US" dirty="0" err="1" smtClean="0"/>
              <a:t>asrama</a:t>
            </a:r>
            <a:r>
              <a:rPr lang="en-US" dirty="0" smtClean="0"/>
              <a:t> </a:t>
            </a:r>
            <a:r>
              <a:rPr lang="en-US" dirty="0" err="1" smtClean="0"/>
              <a:t>di</a:t>
            </a:r>
            <a:r>
              <a:rPr lang="en-US" dirty="0" smtClean="0"/>
              <a:t> </a:t>
            </a:r>
            <a:r>
              <a:rPr lang="en-US" dirty="0" err="1" smtClean="0"/>
              <a:t>atasnya</a:t>
            </a:r>
            <a:r>
              <a:rPr lang="en-US" dirty="0" smtClean="0"/>
              <a:t> </a:t>
            </a:r>
            <a:r>
              <a:rPr lang="en-US" dirty="0" err="1" smtClean="0"/>
              <a:t>merupakan</a:t>
            </a:r>
            <a:r>
              <a:rPr lang="en-US" dirty="0" smtClean="0"/>
              <a:t> </a:t>
            </a:r>
            <a:r>
              <a:rPr lang="en-US" dirty="0" err="1" smtClean="0"/>
              <a:t>hibah</a:t>
            </a:r>
            <a:r>
              <a:rPr lang="en-US" dirty="0" smtClean="0"/>
              <a:t> </a:t>
            </a:r>
            <a:r>
              <a:rPr lang="en-US" dirty="0" err="1" smtClean="0"/>
              <a:t>dari</a:t>
            </a:r>
            <a:r>
              <a:rPr lang="en-US" dirty="0" smtClean="0"/>
              <a:t> </a:t>
            </a:r>
            <a:r>
              <a:rPr lang="en-US" dirty="0" err="1" smtClean="0"/>
              <a:t>Universitas</a:t>
            </a:r>
            <a:r>
              <a:rPr lang="en-US" dirty="0" smtClean="0"/>
              <a:t> Al </a:t>
            </a:r>
            <a:r>
              <a:rPr lang="en-US" dirty="0" err="1" smtClean="0"/>
              <a:t>Azhar</a:t>
            </a:r>
            <a:r>
              <a:rPr lang="en-US" dirty="0" smtClean="0"/>
              <a:t> </a:t>
            </a:r>
            <a:r>
              <a:rPr lang="en-US" dirty="0" err="1" smtClean="0"/>
              <a:t>karena</a:t>
            </a:r>
            <a:r>
              <a:rPr lang="en-US" dirty="0" smtClean="0"/>
              <a:t> </a:t>
            </a:r>
            <a:r>
              <a:rPr lang="en-US" dirty="0" err="1" smtClean="0"/>
              <a:t>prihatin</a:t>
            </a:r>
            <a:r>
              <a:rPr lang="en-US" dirty="0" smtClean="0"/>
              <a:t> </a:t>
            </a:r>
            <a:r>
              <a:rPr lang="en-US" dirty="0" err="1" smtClean="0"/>
              <a:t>atas</a:t>
            </a:r>
            <a:r>
              <a:rPr lang="en-US" dirty="0" smtClean="0"/>
              <a:t> </a:t>
            </a:r>
            <a:r>
              <a:rPr lang="en-US" dirty="0" err="1" smtClean="0"/>
              <a:t>kondisi</a:t>
            </a:r>
            <a:r>
              <a:rPr lang="en-US" dirty="0" smtClean="0"/>
              <a:t> </a:t>
            </a:r>
            <a:r>
              <a:rPr lang="en-US" dirty="0" err="1" smtClean="0"/>
              <a:t>mahasiswa</a:t>
            </a:r>
            <a:r>
              <a:rPr lang="en-US" dirty="0" smtClean="0"/>
              <a:t> Indonesia.</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wakaf al azhar mesir"/>
          <p:cNvPicPr>
            <a:picLocks noGrp="1"/>
          </p:cNvPicPr>
          <p:nvPr>
            <p:ph idx="1"/>
          </p:nvPr>
        </p:nvPicPr>
        <p:blipFill>
          <a:blip r:embed="rId2"/>
          <a:srcRect/>
          <a:stretch>
            <a:fillRect/>
          </a:stretch>
        </p:blipFill>
        <p:spPr bwMode="auto">
          <a:xfrm>
            <a:off x="609600" y="457200"/>
            <a:ext cx="8077200" cy="4678363"/>
          </a:xfrm>
          <a:prstGeom prst="rect">
            <a:avLst/>
          </a:prstGeom>
          <a:noFill/>
          <a:ln w="9525">
            <a:noFill/>
            <a:miter lim="800000"/>
            <a:headEnd/>
            <a:tailEnd/>
          </a:ln>
        </p:spPr>
      </p:pic>
      <p:sp>
        <p:nvSpPr>
          <p:cNvPr id="5" name="Rectangle 4"/>
          <p:cNvSpPr/>
          <p:nvPr/>
        </p:nvSpPr>
        <p:spPr>
          <a:xfrm>
            <a:off x="685800" y="5257800"/>
            <a:ext cx="7924800" cy="1200329"/>
          </a:xfrm>
          <a:prstGeom prst="rect">
            <a:avLst/>
          </a:prstGeom>
        </p:spPr>
        <p:txBody>
          <a:bodyPr wrap="square">
            <a:spAutoFit/>
          </a:bodyPr>
          <a:lstStyle/>
          <a:p>
            <a:pPr algn="ctr"/>
            <a:r>
              <a:rPr lang="en-US" dirty="0" err="1" smtClean="0"/>
              <a:t>Ikatan</a:t>
            </a:r>
            <a:r>
              <a:rPr lang="en-US" dirty="0" smtClean="0"/>
              <a:t> Alumni Al-</a:t>
            </a:r>
            <a:r>
              <a:rPr lang="en-US" dirty="0" err="1" smtClean="0"/>
              <a:t>Azhar</a:t>
            </a:r>
            <a:r>
              <a:rPr lang="en-US" dirty="0" smtClean="0"/>
              <a:t> </a:t>
            </a:r>
            <a:r>
              <a:rPr lang="en-US" dirty="0" err="1" smtClean="0"/>
              <a:t>Internasional</a:t>
            </a:r>
            <a:r>
              <a:rPr lang="en-US" dirty="0" smtClean="0"/>
              <a:t> WAAG (</a:t>
            </a:r>
            <a:r>
              <a:rPr lang="en-US" i="1" dirty="0" smtClean="0"/>
              <a:t>The World Association for al-</a:t>
            </a:r>
            <a:r>
              <a:rPr lang="en-US" i="1" dirty="0" err="1" smtClean="0"/>
              <a:t>Azhar</a:t>
            </a:r>
            <a:r>
              <a:rPr lang="en-US" i="1" dirty="0" smtClean="0"/>
              <a:t> Graduates</a:t>
            </a:r>
            <a:r>
              <a:rPr lang="en-US" dirty="0" smtClean="0"/>
              <a:t>) </a:t>
            </a:r>
            <a:r>
              <a:rPr lang="en-US" dirty="0" err="1" smtClean="0"/>
              <a:t>Mesir</a:t>
            </a:r>
            <a:r>
              <a:rPr lang="en-US" dirty="0" smtClean="0"/>
              <a:t> </a:t>
            </a:r>
            <a:r>
              <a:rPr lang="en-US" dirty="0" err="1" smtClean="0"/>
              <a:t>menggelar</a:t>
            </a:r>
            <a:r>
              <a:rPr lang="en-US" dirty="0" smtClean="0"/>
              <a:t> </a:t>
            </a:r>
            <a:r>
              <a:rPr lang="en-US" dirty="0" err="1" smtClean="0"/>
              <a:t>pelatihan</a:t>
            </a:r>
            <a:r>
              <a:rPr lang="en-US" dirty="0" smtClean="0"/>
              <a:t> </a:t>
            </a:r>
            <a:r>
              <a:rPr lang="en-US" dirty="0" err="1" smtClean="0"/>
              <a:t>bagi</a:t>
            </a:r>
            <a:r>
              <a:rPr lang="en-US" dirty="0" smtClean="0"/>
              <a:t> 38 </a:t>
            </a:r>
            <a:r>
              <a:rPr lang="en-US" dirty="0" err="1" smtClean="0"/>
              <a:t>mualaf</a:t>
            </a:r>
            <a:r>
              <a:rPr lang="en-US" dirty="0" smtClean="0"/>
              <a:t> </a:t>
            </a:r>
            <a:r>
              <a:rPr lang="en-US" dirty="0" err="1" smtClean="0"/>
              <a:t>dari</a:t>
            </a:r>
            <a:r>
              <a:rPr lang="en-US" dirty="0" smtClean="0"/>
              <a:t> </a:t>
            </a:r>
            <a:r>
              <a:rPr lang="en-US" dirty="0" err="1" smtClean="0"/>
              <a:t>Amerika</a:t>
            </a:r>
            <a:r>
              <a:rPr lang="en-US" dirty="0" smtClean="0"/>
              <a:t>, </a:t>
            </a:r>
            <a:r>
              <a:rPr lang="en-US" dirty="0" err="1" smtClean="0"/>
              <a:t>Meksiko</a:t>
            </a:r>
            <a:r>
              <a:rPr lang="en-US" dirty="0" smtClean="0"/>
              <a:t>, </a:t>
            </a:r>
            <a:r>
              <a:rPr lang="en-US" dirty="0" err="1" smtClean="0"/>
              <a:t>Kolombia</a:t>
            </a:r>
            <a:r>
              <a:rPr lang="en-US" dirty="0" smtClean="0"/>
              <a:t>, </a:t>
            </a:r>
            <a:r>
              <a:rPr lang="en-US" dirty="0" err="1" smtClean="0"/>
              <a:t>Brasil</a:t>
            </a:r>
            <a:r>
              <a:rPr lang="en-US" dirty="0" smtClean="0"/>
              <a:t>, Chili, </a:t>
            </a:r>
            <a:r>
              <a:rPr lang="en-US" dirty="0" err="1" smtClean="0"/>
              <a:t>Ekuador</a:t>
            </a:r>
            <a:r>
              <a:rPr lang="en-US" dirty="0" smtClean="0"/>
              <a:t>, </a:t>
            </a:r>
            <a:r>
              <a:rPr lang="en-US" dirty="0" err="1" smtClean="0"/>
              <a:t>Spanyol</a:t>
            </a:r>
            <a:r>
              <a:rPr lang="en-US" dirty="0" smtClean="0"/>
              <a:t>, </a:t>
            </a:r>
            <a:r>
              <a:rPr lang="en-US" dirty="0" err="1" smtClean="0"/>
              <a:t>dan</a:t>
            </a:r>
            <a:r>
              <a:rPr lang="en-US" dirty="0" smtClean="0"/>
              <a:t> Peru, </a:t>
            </a:r>
            <a:r>
              <a:rPr lang="en-US" dirty="0" err="1" smtClean="0"/>
              <a:t>mulai</a:t>
            </a:r>
            <a:r>
              <a:rPr lang="en-US" dirty="0" smtClean="0"/>
              <a:t> </a:t>
            </a:r>
            <a:r>
              <a:rPr lang="en-US" dirty="0" err="1" smtClean="0"/>
              <a:t>pada</a:t>
            </a:r>
            <a:r>
              <a:rPr lang="en-US" dirty="0" smtClean="0"/>
              <a:t> </a:t>
            </a:r>
            <a:r>
              <a:rPr lang="en-US" dirty="0" err="1" smtClean="0"/>
              <a:t>Ahad</a:t>
            </a:r>
            <a:r>
              <a:rPr lang="en-US" dirty="0" smtClean="0"/>
              <a:t> (2/8) </a:t>
            </a:r>
            <a:r>
              <a:rPr lang="en-US" dirty="0" err="1" smtClean="0"/>
              <a:t>hingga</a:t>
            </a:r>
            <a:r>
              <a:rPr lang="en-US" dirty="0" smtClean="0"/>
              <a:t> </a:t>
            </a:r>
            <a:r>
              <a:rPr lang="en-US" dirty="0" err="1" smtClean="0"/>
              <a:t>Kamis</a:t>
            </a:r>
            <a:r>
              <a:rPr lang="en-US" dirty="0" smtClean="0"/>
              <a:t> (27/8).</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mufti mesir"/>
          <p:cNvPicPr>
            <a:picLocks noGrp="1"/>
          </p:cNvPicPr>
          <p:nvPr>
            <p:ph idx="1"/>
          </p:nvPr>
        </p:nvPicPr>
        <p:blipFill>
          <a:blip r:embed="rId2"/>
          <a:srcRect/>
          <a:stretch>
            <a:fillRect/>
          </a:stretch>
        </p:blipFill>
        <p:spPr bwMode="auto">
          <a:xfrm>
            <a:off x="762000" y="381000"/>
            <a:ext cx="7543800" cy="5257800"/>
          </a:xfrm>
          <a:prstGeom prst="rect">
            <a:avLst/>
          </a:prstGeom>
          <a:noFill/>
          <a:ln w="9525">
            <a:noFill/>
            <a:miter lim="800000"/>
            <a:headEnd/>
            <a:tailEnd/>
          </a:ln>
        </p:spPr>
      </p:pic>
      <p:sp>
        <p:nvSpPr>
          <p:cNvPr id="5" name="Rectangle 4"/>
          <p:cNvSpPr/>
          <p:nvPr/>
        </p:nvSpPr>
        <p:spPr>
          <a:xfrm>
            <a:off x="838200" y="5715000"/>
            <a:ext cx="7315200" cy="369332"/>
          </a:xfrm>
          <a:prstGeom prst="rect">
            <a:avLst/>
          </a:prstGeom>
        </p:spPr>
        <p:txBody>
          <a:bodyPr wrap="square">
            <a:spAutoFit/>
          </a:bodyPr>
          <a:lstStyle/>
          <a:p>
            <a:pPr algn="ctr"/>
            <a:r>
              <a:rPr lang="en-US" dirty="0" err="1" smtClean="0"/>
              <a:t>Menag</a:t>
            </a:r>
            <a:r>
              <a:rPr lang="en-US" dirty="0" smtClean="0"/>
              <a:t> </a:t>
            </a:r>
            <a:r>
              <a:rPr lang="en-US" dirty="0" err="1" smtClean="0"/>
              <a:t>dan</a:t>
            </a:r>
            <a:r>
              <a:rPr lang="en-US" dirty="0" smtClean="0"/>
              <a:t> Grand Mufti </a:t>
            </a:r>
            <a:r>
              <a:rPr lang="en-US" dirty="0" err="1" smtClean="0"/>
              <a:t>Mesir</a:t>
            </a:r>
            <a:r>
              <a:rPr lang="en-US" dirty="0" smtClean="0"/>
              <a:t> </a:t>
            </a:r>
            <a:r>
              <a:rPr lang="en-US" dirty="0" err="1" smtClean="0"/>
              <a:t>Sepakat</a:t>
            </a:r>
            <a:r>
              <a:rPr lang="en-US" dirty="0" smtClean="0"/>
              <a:t> </a:t>
            </a:r>
            <a:r>
              <a:rPr lang="en-US" dirty="0" err="1" smtClean="0"/>
              <a:t>Kerjasama</a:t>
            </a:r>
            <a:r>
              <a:rPr lang="en-US" dirty="0" smtClean="0"/>
              <a:t> </a:t>
            </a:r>
            <a:r>
              <a:rPr lang="en-US" dirty="0" err="1" smtClean="0"/>
              <a:t>di</a:t>
            </a:r>
            <a:r>
              <a:rPr lang="en-US" dirty="0" smtClean="0"/>
              <a:t> </a:t>
            </a:r>
            <a:r>
              <a:rPr lang="en-US" dirty="0" err="1" smtClean="0"/>
              <a:t>Bidang</a:t>
            </a:r>
            <a:r>
              <a:rPr lang="en-US" dirty="0" smtClean="0"/>
              <a:t> Fatwa</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Hasil gambar untuk muhammad abduh majalah al manar"/>
          <p:cNvPicPr>
            <a:picLocks noGrp="1"/>
          </p:cNvPicPr>
          <p:nvPr>
            <p:ph idx="1"/>
          </p:nvPr>
        </p:nvPicPr>
        <p:blipFill>
          <a:blip r:embed="rId2"/>
          <a:srcRect/>
          <a:stretch>
            <a:fillRect/>
          </a:stretch>
        </p:blipFill>
        <p:spPr bwMode="auto">
          <a:xfrm>
            <a:off x="4800600" y="3048000"/>
            <a:ext cx="2895600" cy="3048000"/>
          </a:xfrm>
          <a:prstGeom prst="rect">
            <a:avLst/>
          </a:prstGeom>
          <a:noFill/>
          <a:ln w="9525">
            <a:noFill/>
            <a:miter lim="800000"/>
            <a:headEnd/>
            <a:tailEnd/>
          </a:ln>
        </p:spPr>
      </p:pic>
      <p:sp>
        <p:nvSpPr>
          <p:cNvPr id="2" name="Title 1"/>
          <p:cNvSpPr>
            <a:spLocks noGrp="1"/>
          </p:cNvSpPr>
          <p:nvPr>
            <p:ph type="title"/>
          </p:nvPr>
        </p:nvSpPr>
        <p:spPr>
          <a:xfrm>
            <a:off x="457201" y="273050"/>
            <a:ext cx="2514600" cy="1162050"/>
          </a:xfrm>
          <a:solidFill>
            <a:schemeClr val="accent3">
              <a:lumMod val="75000"/>
            </a:schemeClr>
          </a:solidFill>
        </p:spPr>
        <p:txBody>
          <a:bodyPr>
            <a:normAutofit/>
          </a:bodyPr>
          <a:lstStyle/>
          <a:p>
            <a:pPr algn="ctr"/>
            <a:r>
              <a:rPr lang="en-US" sz="2800" dirty="0" err="1" smtClean="0">
                <a:solidFill>
                  <a:schemeClr val="bg1"/>
                </a:solidFill>
              </a:rPr>
              <a:t>Rasyid</a:t>
            </a:r>
            <a:r>
              <a:rPr lang="en-US" sz="2800" dirty="0" smtClean="0">
                <a:solidFill>
                  <a:schemeClr val="bg1"/>
                </a:solidFill>
              </a:rPr>
              <a:t> </a:t>
            </a:r>
            <a:r>
              <a:rPr lang="en-US" sz="2800" dirty="0" err="1" smtClean="0">
                <a:solidFill>
                  <a:schemeClr val="bg1"/>
                </a:solidFill>
              </a:rPr>
              <a:t>Ridha</a:t>
            </a:r>
            <a:r>
              <a:rPr lang="en-US" dirty="0" smtClean="0">
                <a:solidFill>
                  <a:schemeClr val="bg1"/>
                </a:solidFill>
              </a:rPr>
              <a:t/>
            </a:r>
            <a:br>
              <a:rPr lang="en-US" dirty="0" smtClean="0">
                <a:solidFill>
                  <a:schemeClr val="bg1"/>
                </a:solidFill>
              </a:rPr>
            </a:br>
            <a:r>
              <a:rPr lang="en-US" sz="2700" dirty="0" smtClean="0">
                <a:solidFill>
                  <a:schemeClr val="bg1"/>
                </a:solidFill>
              </a:rPr>
              <a:t>(1865-1935)</a:t>
            </a:r>
            <a:endParaRPr lang="en-US" sz="2700" dirty="0">
              <a:solidFill>
                <a:schemeClr val="bg1"/>
              </a:solidFill>
            </a:endParaRPr>
          </a:p>
        </p:txBody>
      </p:sp>
      <p:sp>
        <p:nvSpPr>
          <p:cNvPr id="3" name="Content Placeholder 2"/>
          <p:cNvSpPr>
            <a:spLocks noGrp="1"/>
          </p:cNvSpPr>
          <p:nvPr>
            <p:ph idx="1"/>
          </p:nvPr>
        </p:nvSpPr>
        <p:spPr>
          <a:xfrm>
            <a:off x="3276600" y="228600"/>
            <a:ext cx="5715000" cy="6400800"/>
          </a:xfrm>
          <a:solidFill>
            <a:schemeClr val="accent5">
              <a:lumMod val="50000"/>
            </a:schemeClr>
          </a:solidFill>
        </p:spPr>
        <p:txBody>
          <a:bodyPr>
            <a:normAutofit fontScale="55000" lnSpcReduction="20000"/>
          </a:bodyPr>
          <a:lstStyle/>
          <a:p>
            <a:r>
              <a:rPr lang="en-US" dirty="0" smtClean="0">
                <a:solidFill>
                  <a:schemeClr val="bg1"/>
                </a:solidFill>
              </a:rPr>
              <a:t> </a:t>
            </a:r>
            <a:r>
              <a:rPr lang="en-US" dirty="0" err="1" smtClean="0">
                <a:solidFill>
                  <a:schemeClr val="bg1"/>
                </a:solidFill>
              </a:rPr>
              <a:t>Pembaharuan</a:t>
            </a:r>
            <a:r>
              <a:rPr lang="en-US" dirty="0" smtClean="0">
                <a:solidFill>
                  <a:schemeClr val="bg1"/>
                </a:solidFill>
              </a:rPr>
              <a:t> </a:t>
            </a:r>
            <a:r>
              <a:rPr lang="en-US" dirty="0" err="1" smtClean="0">
                <a:solidFill>
                  <a:schemeClr val="bg1"/>
                </a:solidFill>
              </a:rPr>
              <a:t>di</a:t>
            </a:r>
            <a:r>
              <a:rPr lang="en-US" dirty="0" smtClean="0">
                <a:solidFill>
                  <a:schemeClr val="bg1"/>
                </a:solidFill>
              </a:rPr>
              <a:t> </a:t>
            </a:r>
            <a:r>
              <a:rPr lang="en-US" dirty="0" err="1" smtClean="0">
                <a:solidFill>
                  <a:schemeClr val="bg1"/>
                </a:solidFill>
              </a:rPr>
              <a:t>bidang</a:t>
            </a:r>
            <a:r>
              <a:rPr lang="en-US" dirty="0" smtClean="0">
                <a:solidFill>
                  <a:schemeClr val="bg1"/>
                </a:solidFill>
              </a:rPr>
              <a:t> agama:</a:t>
            </a:r>
          </a:p>
          <a:p>
            <a:pPr>
              <a:buNone/>
            </a:pPr>
            <a:r>
              <a:rPr lang="en-US" dirty="0" smtClean="0">
                <a:solidFill>
                  <a:schemeClr val="bg1"/>
                </a:solidFill>
              </a:rPr>
              <a:t>	- </a:t>
            </a:r>
            <a:r>
              <a:rPr lang="en-US" dirty="0" err="1" smtClean="0">
                <a:solidFill>
                  <a:schemeClr val="bg1"/>
                </a:solidFill>
              </a:rPr>
              <a:t>Umat</a:t>
            </a:r>
            <a:r>
              <a:rPr lang="en-US" dirty="0" smtClean="0">
                <a:solidFill>
                  <a:schemeClr val="bg1"/>
                </a:solidFill>
              </a:rPr>
              <a:t> Islam </a:t>
            </a:r>
            <a:r>
              <a:rPr lang="en-US" dirty="0" err="1" smtClean="0">
                <a:solidFill>
                  <a:schemeClr val="bg1"/>
                </a:solidFill>
              </a:rPr>
              <a:t>lemah</a:t>
            </a:r>
            <a:r>
              <a:rPr lang="en-US" dirty="0" smtClean="0">
                <a:solidFill>
                  <a:schemeClr val="bg1"/>
                </a:solidFill>
              </a:rPr>
              <a:t> </a:t>
            </a:r>
            <a:r>
              <a:rPr lang="en-US" dirty="0" err="1" smtClean="0">
                <a:solidFill>
                  <a:schemeClr val="bg1"/>
                </a:solidFill>
              </a:rPr>
              <a:t>karena</a:t>
            </a:r>
            <a:r>
              <a:rPr lang="en-US" dirty="0" smtClean="0">
                <a:solidFill>
                  <a:schemeClr val="bg1"/>
                </a:solidFill>
              </a:rPr>
              <a:t> </a:t>
            </a:r>
            <a:r>
              <a:rPr lang="en-US" dirty="0" err="1" smtClean="0">
                <a:solidFill>
                  <a:schemeClr val="bg1"/>
                </a:solidFill>
              </a:rPr>
              <a:t>mereka</a:t>
            </a:r>
            <a:r>
              <a:rPr lang="en-US" dirty="0" smtClean="0">
                <a:solidFill>
                  <a:schemeClr val="bg1"/>
                </a:solidFill>
              </a:rPr>
              <a:t> </a:t>
            </a:r>
            <a:r>
              <a:rPr lang="en-US" dirty="0" err="1" smtClean="0">
                <a:solidFill>
                  <a:schemeClr val="bg1"/>
                </a:solidFill>
              </a:rPr>
              <a:t>tidak</a:t>
            </a:r>
            <a:r>
              <a:rPr lang="en-US" dirty="0" smtClean="0">
                <a:solidFill>
                  <a:schemeClr val="bg1"/>
                </a:solidFill>
              </a:rPr>
              <a:t> </a:t>
            </a:r>
            <a:r>
              <a:rPr lang="en-US" dirty="0" err="1" smtClean="0">
                <a:solidFill>
                  <a:schemeClr val="bg1"/>
                </a:solidFill>
              </a:rPr>
              <a:t>mengamalkan</a:t>
            </a:r>
            <a:r>
              <a:rPr lang="en-US" dirty="0" smtClean="0">
                <a:solidFill>
                  <a:schemeClr val="bg1"/>
                </a:solidFill>
              </a:rPr>
              <a:t> ajaran2 agama Islam </a:t>
            </a:r>
            <a:r>
              <a:rPr lang="en-US" dirty="0" err="1" smtClean="0">
                <a:solidFill>
                  <a:schemeClr val="bg1"/>
                </a:solidFill>
              </a:rPr>
              <a:t>yg</a:t>
            </a:r>
            <a:r>
              <a:rPr lang="en-US" dirty="0" smtClean="0">
                <a:solidFill>
                  <a:schemeClr val="bg1"/>
                </a:solidFill>
              </a:rPr>
              <a:t> </a:t>
            </a:r>
            <a:r>
              <a:rPr lang="en-US" dirty="0" err="1" smtClean="0">
                <a:solidFill>
                  <a:schemeClr val="bg1"/>
                </a:solidFill>
              </a:rPr>
              <a:t>murni</a:t>
            </a:r>
            <a:r>
              <a:rPr lang="en-US" dirty="0" smtClean="0">
                <a:solidFill>
                  <a:schemeClr val="bg1"/>
                </a:solidFill>
              </a:rPr>
              <a:t> </a:t>
            </a:r>
            <a:r>
              <a:rPr lang="en-US" dirty="0" err="1" smtClean="0">
                <a:solidFill>
                  <a:schemeClr val="bg1"/>
                </a:solidFill>
              </a:rPr>
              <a:t>yg</a:t>
            </a:r>
            <a:r>
              <a:rPr lang="en-US" dirty="0" smtClean="0">
                <a:solidFill>
                  <a:schemeClr val="bg1"/>
                </a:solidFill>
              </a:rPr>
              <a:t> </a:t>
            </a:r>
            <a:r>
              <a:rPr lang="en-US" dirty="0" err="1" smtClean="0">
                <a:solidFill>
                  <a:schemeClr val="bg1"/>
                </a:solidFill>
              </a:rPr>
              <a:t>dipraktikkan</a:t>
            </a:r>
            <a:r>
              <a:rPr lang="en-US" dirty="0" smtClean="0">
                <a:solidFill>
                  <a:schemeClr val="bg1"/>
                </a:solidFill>
              </a:rPr>
              <a:t> pd </a:t>
            </a:r>
            <a:r>
              <a:rPr lang="en-US" dirty="0" err="1" smtClean="0">
                <a:solidFill>
                  <a:schemeClr val="bg1"/>
                </a:solidFill>
              </a:rPr>
              <a:t>masa</a:t>
            </a:r>
            <a:r>
              <a:rPr lang="en-US" dirty="0" smtClean="0">
                <a:solidFill>
                  <a:schemeClr val="bg1"/>
                </a:solidFill>
              </a:rPr>
              <a:t> </a:t>
            </a:r>
            <a:r>
              <a:rPr lang="en-US" dirty="0" err="1" smtClean="0">
                <a:solidFill>
                  <a:schemeClr val="bg1"/>
                </a:solidFill>
              </a:rPr>
              <a:t>Rasulullah</a:t>
            </a:r>
            <a:r>
              <a:rPr lang="en-US" dirty="0" smtClean="0">
                <a:solidFill>
                  <a:schemeClr val="bg1"/>
                </a:solidFill>
              </a:rPr>
              <a:t> SAW </a:t>
            </a:r>
            <a:r>
              <a:rPr lang="en-US" dirty="0" err="1" smtClean="0">
                <a:solidFill>
                  <a:schemeClr val="bg1"/>
                </a:solidFill>
              </a:rPr>
              <a:t>dan</a:t>
            </a:r>
            <a:r>
              <a:rPr lang="en-US" dirty="0" smtClean="0">
                <a:solidFill>
                  <a:schemeClr val="bg1"/>
                </a:solidFill>
              </a:rPr>
              <a:t> </a:t>
            </a:r>
            <a:r>
              <a:rPr lang="en-US" dirty="0" err="1" smtClean="0">
                <a:solidFill>
                  <a:schemeClr val="bg1"/>
                </a:solidFill>
              </a:rPr>
              <a:t>para</a:t>
            </a:r>
            <a:r>
              <a:rPr lang="en-US" dirty="0" smtClean="0">
                <a:solidFill>
                  <a:schemeClr val="bg1"/>
                </a:solidFill>
              </a:rPr>
              <a:t> </a:t>
            </a:r>
            <a:r>
              <a:rPr lang="en-US" dirty="0" err="1" smtClean="0">
                <a:solidFill>
                  <a:schemeClr val="bg1"/>
                </a:solidFill>
              </a:rPr>
              <a:t>Sahabat</a:t>
            </a:r>
            <a:r>
              <a:rPr lang="en-US" dirty="0" smtClean="0">
                <a:solidFill>
                  <a:schemeClr val="bg1"/>
                </a:solidFill>
              </a:rPr>
              <a:t>, </a:t>
            </a:r>
            <a:r>
              <a:rPr lang="en-US" dirty="0" err="1" smtClean="0">
                <a:solidFill>
                  <a:schemeClr val="bg1"/>
                </a:solidFill>
              </a:rPr>
              <a:t>ttp</a:t>
            </a:r>
            <a:r>
              <a:rPr lang="en-US" dirty="0" smtClean="0">
                <a:solidFill>
                  <a:schemeClr val="bg1"/>
                </a:solidFill>
              </a:rPr>
              <a:t> ajaran2 Islam </a:t>
            </a:r>
            <a:r>
              <a:rPr lang="en-US" dirty="0" err="1" smtClean="0">
                <a:solidFill>
                  <a:schemeClr val="bg1"/>
                </a:solidFill>
              </a:rPr>
              <a:t>yg</a:t>
            </a:r>
            <a:r>
              <a:rPr lang="en-US" dirty="0" smtClean="0">
                <a:solidFill>
                  <a:schemeClr val="bg1"/>
                </a:solidFill>
              </a:rPr>
              <a:t> </a:t>
            </a:r>
            <a:r>
              <a:rPr lang="en-US" dirty="0" err="1" smtClean="0">
                <a:solidFill>
                  <a:schemeClr val="bg1"/>
                </a:solidFill>
              </a:rPr>
              <a:t>sudah</a:t>
            </a:r>
            <a:r>
              <a:rPr lang="en-US" dirty="0" smtClean="0">
                <a:solidFill>
                  <a:schemeClr val="bg1"/>
                </a:solidFill>
              </a:rPr>
              <a:t> </a:t>
            </a:r>
            <a:r>
              <a:rPr lang="en-US" dirty="0" err="1" smtClean="0">
                <a:solidFill>
                  <a:schemeClr val="bg1"/>
                </a:solidFill>
              </a:rPr>
              <a:t>bercampur</a:t>
            </a:r>
            <a:r>
              <a:rPr lang="en-US" dirty="0" smtClean="0">
                <a:solidFill>
                  <a:schemeClr val="bg1"/>
                </a:solidFill>
              </a:rPr>
              <a:t> dg </a:t>
            </a:r>
            <a:r>
              <a:rPr lang="en-US" dirty="0" err="1" smtClean="0">
                <a:solidFill>
                  <a:schemeClr val="bg1"/>
                </a:solidFill>
              </a:rPr>
              <a:t>bid’ah</a:t>
            </a:r>
            <a:r>
              <a:rPr lang="en-US" dirty="0" smtClean="0">
                <a:solidFill>
                  <a:schemeClr val="bg1"/>
                </a:solidFill>
              </a:rPr>
              <a:t> &amp; </a:t>
            </a:r>
            <a:r>
              <a:rPr lang="en-US" dirty="0" err="1" smtClean="0">
                <a:solidFill>
                  <a:schemeClr val="bg1"/>
                </a:solidFill>
              </a:rPr>
              <a:t>khurafat</a:t>
            </a:r>
            <a:r>
              <a:rPr lang="en-US" dirty="0" smtClean="0">
                <a:solidFill>
                  <a:schemeClr val="bg1"/>
                </a:solidFill>
              </a:rPr>
              <a:t>.</a:t>
            </a:r>
          </a:p>
          <a:p>
            <a:pPr>
              <a:buNone/>
            </a:pPr>
            <a:r>
              <a:rPr lang="en-US" dirty="0" smtClean="0">
                <a:solidFill>
                  <a:schemeClr val="bg1"/>
                </a:solidFill>
              </a:rPr>
              <a:t>	- </a:t>
            </a:r>
            <a:r>
              <a:rPr lang="en-US" dirty="0" err="1" smtClean="0">
                <a:solidFill>
                  <a:schemeClr val="bg1"/>
                </a:solidFill>
              </a:rPr>
              <a:t>Jika</a:t>
            </a:r>
            <a:r>
              <a:rPr lang="en-US" dirty="0" smtClean="0">
                <a:solidFill>
                  <a:schemeClr val="bg1"/>
                </a:solidFill>
              </a:rPr>
              <a:t> </a:t>
            </a:r>
            <a:r>
              <a:rPr lang="en-US" dirty="0" err="1" smtClean="0">
                <a:solidFill>
                  <a:schemeClr val="bg1"/>
                </a:solidFill>
              </a:rPr>
              <a:t>umat</a:t>
            </a:r>
            <a:r>
              <a:rPr lang="en-US" dirty="0" smtClean="0">
                <a:solidFill>
                  <a:schemeClr val="bg1"/>
                </a:solidFill>
              </a:rPr>
              <a:t> Islam </a:t>
            </a:r>
            <a:r>
              <a:rPr lang="en-US" dirty="0" err="1" smtClean="0">
                <a:solidFill>
                  <a:schemeClr val="bg1"/>
                </a:solidFill>
              </a:rPr>
              <a:t>ingin</a:t>
            </a:r>
            <a:r>
              <a:rPr lang="en-US" dirty="0" smtClean="0">
                <a:solidFill>
                  <a:schemeClr val="bg1"/>
                </a:solidFill>
              </a:rPr>
              <a:t> </a:t>
            </a:r>
            <a:r>
              <a:rPr lang="en-US" dirty="0" err="1" smtClean="0">
                <a:solidFill>
                  <a:schemeClr val="bg1"/>
                </a:solidFill>
              </a:rPr>
              <a:t>maju</a:t>
            </a:r>
            <a:r>
              <a:rPr lang="en-US" dirty="0" smtClean="0">
                <a:solidFill>
                  <a:schemeClr val="bg1"/>
                </a:solidFill>
              </a:rPr>
              <a:t> </a:t>
            </a:r>
            <a:r>
              <a:rPr lang="en-US" dirty="0" err="1" smtClean="0">
                <a:solidFill>
                  <a:schemeClr val="bg1"/>
                </a:solidFill>
              </a:rPr>
              <a:t>maka</a:t>
            </a:r>
            <a:r>
              <a:rPr lang="en-US" dirty="0" smtClean="0">
                <a:solidFill>
                  <a:schemeClr val="bg1"/>
                </a:solidFill>
              </a:rPr>
              <a:t> </a:t>
            </a:r>
            <a:r>
              <a:rPr lang="en-US" dirty="0" err="1" smtClean="0">
                <a:solidFill>
                  <a:schemeClr val="bg1"/>
                </a:solidFill>
              </a:rPr>
              <a:t>mereka</a:t>
            </a:r>
            <a:r>
              <a:rPr lang="en-US" dirty="0" smtClean="0">
                <a:solidFill>
                  <a:schemeClr val="bg1"/>
                </a:solidFill>
              </a:rPr>
              <a:t> harus </a:t>
            </a:r>
            <a:r>
              <a:rPr lang="en-US" dirty="0" err="1" smtClean="0">
                <a:solidFill>
                  <a:schemeClr val="bg1"/>
                </a:solidFill>
              </a:rPr>
              <a:t>kembali</a:t>
            </a:r>
            <a:r>
              <a:rPr lang="en-US" dirty="0" smtClean="0">
                <a:solidFill>
                  <a:schemeClr val="bg1"/>
                </a:solidFill>
              </a:rPr>
              <a:t> </a:t>
            </a:r>
            <a:r>
              <a:rPr lang="en-US" dirty="0" err="1" smtClean="0">
                <a:solidFill>
                  <a:schemeClr val="bg1"/>
                </a:solidFill>
              </a:rPr>
              <a:t>kepada</a:t>
            </a:r>
            <a:r>
              <a:rPr lang="en-US" dirty="0" smtClean="0">
                <a:solidFill>
                  <a:schemeClr val="bg1"/>
                </a:solidFill>
              </a:rPr>
              <a:t> Al-Qur’an </a:t>
            </a:r>
            <a:r>
              <a:rPr lang="en-US" dirty="0" err="1" smtClean="0">
                <a:solidFill>
                  <a:schemeClr val="bg1"/>
                </a:solidFill>
              </a:rPr>
              <a:t>dan</a:t>
            </a:r>
            <a:r>
              <a:rPr lang="en-US" dirty="0" smtClean="0">
                <a:solidFill>
                  <a:schemeClr val="bg1"/>
                </a:solidFill>
              </a:rPr>
              <a:t> </a:t>
            </a:r>
            <a:r>
              <a:rPr lang="en-US" dirty="0" err="1" smtClean="0">
                <a:solidFill>
                  <a:schemeClr val="bg1"/>
                </a:solidFill>
              </a:rPr>
              <a:t>Sunnah</a:t>
            </a:r>
            <a:r>
              <a:rPr lang="en-US" dirty="0" smtClean="0">
                <a:solidFill>
                  <a:schemeClr val="bg1"/>
                </a:solidFill>
              </a:rPr>
              <a:t> </a:t>
            </a:r>
            <a:r>
              <a:rPr lang="en-US" dirty="0" err="1" smtClean="0">
                <a:solidFill>
                  <a:schemeClr val="bg1"/>
                </a:solidFill>
              </a:rPr>
              <a:t>Rasulullah</a:t>
            </a:r>
            <a:r>
              <a:rPr lang="en-US" dirty="0" smtClean="0">
                <a:solidFill>
                  <a:schemeClr val="bg1"/>
                </a:solidFill>
              </a:rPr>
              <a:t> SAW &amp; </a:t>
            </a:r>
            <a:r>
              <a:rPr lang="en-US" dirty="0" err="1" smtClean="0">
                <a:solidFill>
                  <a:schemeClr val="bg1"/>
                </a:solidFill>
              </a:rPr>
              <a:t>tidak</a:t>
            </a:r>
            <a:r>
              <a:rPr lang="en-US" dirty="0" smtClean="0">
                <a:solidFill>
                  <a:schemeClr val="bg1"/>
                </a:solidFill>
              </a:rPr>
              <a:t> </a:t>
            </a:r>
            <a:r>
              <a:rPr lang="en-US" dirty="0" err="1" smtClean="0">
                <a:solidFill>
                  <a:schemeClr val="bg1"/>
                </a:solidFill>
              </a:rPr>
              <a:t>terikat</a:t>
            </a:r>
            <a:r>
              <a:rPr lang="en-US" dirty="0" smtClean="0">
                <a:solidFill>
                  <a:schemeClr val="bg1"/>
                </a:solidFill>
              </a:rPr>
              <a:t> </a:t>
            </a:r>
            <a:r>
              <a:rPr lang="en-US" dirty="0" err="1" smtClean="0">
                <a:solidFill>
                  <a:schemeClr val="bg1"/>
                </a:solidFill>
              </a:rPr>
              <a:t>pendapat</a:t>
            </a:r>
            <a:r>
              <a:rPr lang="en-US" dirty="0" smtClean="0">
                <a:solidFill>
                  <a:schemeClr val="bg1"/>
                </a:solidFill>
              </a:rPr>
              <a:t> ulama2 </a:t>
            </a:r>
            <a:r>
              <a:rPr lang="en-US" dirty="0" err="1" smtClean="0">
                <a:solidFill>
                  <a:schemeClr val="bg1"/>
                </a:solidFill>
              </a:rPr>
              <a:t>terdahulu</a:t>
            </a:r>
            <a:r>
              <a:rPr lang="en-US" dirty="0" smtClean="0">
                <a:solidFill>
                  <a:schemeClr val="bg1"/>
                </a:solidFill>
              </a:rPr>
              <a:t> </a:t>
            </a:r>
            <a:r>
              <a:rPr lang="en-US" dirty="0" err="1" smtClean="0">
                <a:solidFill>
                  <a:schemeClr val="bg1"/>
                </a:solidFill>
              </a:rPr>
              <a:t>yg</a:t>
            </a:r>
            <a:r>
              <a:rPr lang="en-US" dirty="0" smtClean="0">
                <a:solidFill>
                  <a:schemeClr val="bg1"/>
                </a:solidFill>
              </a:rPr>
              <a:t> </a:t>
            </a:r>
            <a:r>
              <a:rPr lang="en-US" dirty="0" err="1" smtClean="0">
                <a:solidFill>
                  <a:schemeClr val="bg1"/>
                </a:solidFill>
              </a:rPr>
              <a:t>tidak</a:t>
            </a:r>
            <a:r>
              <a:rPr lang="en-US" dirty="0" smtClean="0">
                <a:solidFill>
                  <a:schemeClr val="bg1"/>
                </a:solidFill>
              </a:rPr>
              <a:t> </a:t>
            </a:r>
            <a:r>
              <a:rPr lang="en-US" dirty="0" err="1" smtClean="0">
                <a:solidFill>
                  <a:schemeClr val="bg1"/>
                </a:solidFill>
              </a:rPr>
              <a:t>sesuai</a:t>
            </a:r>
            <a:r>
              <a:rPr lang="en-US" dirty="0" smtClean="0">
                <a:solidFill>
                  <a:schemeClr val="bg1"/>
                </a:solidFill>
              </a:rPr>
              <a:t> </a:t>
            </a:r>
            <a:r>
              <a:rPr lang="en-US" dirty="0" err="1" smtClean="0">
                <a:solidFill>
                  <a:schemeClr val="bg1"/>
                </a:solidFill>
              </a:rPr>
              <a:t>lai</a:t>
            </a:r>
            <a:r>
              <a:rPr lang="en-US" dirty="0" smtClean="0">
                <a:solidFill>
                  <a:schemeClr val="bg1"/>
                </a:solidFill>
              </a:rPr>
              <a:t> dg tuntutan2 </a:t>
            </a:r>
            <a:r>
              <a:rPr lang="en-US" dirty="0" err="1" smtClean="0">
                <a:solidFill>
                  <a:schemeClr val="bg1"/>
                </a:solidFill>
              </a:rPr>
              <a:t>hidup</a:t>
            </a:r>
            <a:r>
              <a:rPr lang="en-US" dirty="0" smtClean="0">
                <a:solidFill>
                  <a:schemeClr val="bg1"/>
                </a:solidFill>
              </a:rPr>
              <a:t> modern.	</a:t>
            </a:r>
          </a:p>
          <a:p>
            <a:pPr>
              <a:buNone/>
            </a:pPr>
            <a:r>
              <a:rPr lang="en-US" dirty="0" smtClean="0">
                <a:solidFill>
                  <a:schemeClr val="bg1"/>
                </a:solidFill>
              </a:rPr>
              <a:t>	- </a:t>
            </a:r>
            <a:r>
              <a:rPr lang="en-US" dirty="0" err="1" smtClean="0">
                <a:solidFill>
                  <a:schemeClr val="bg1"/>
                </a:solidFill>
              </a:rPr>
              <a:t>Dalam</a:t>
            </a:r>
            <a:r>
              <a:rPr lang="en-US" dirty="0" smtClean="0">
                <a:solidFill>
                  <a:schemeClr val="bg1"/>
                </a:solidFill>
              </a:rPr>
              <a:t> </a:t>
            </a:r>
            <a:r>
              <a:rPr lang="en-US" dirty="0" err="1" smtClean="0">
                <a:solidFill>
                  <a:schemeClr val="bg1"/>
                </a:solidFill>
              </a:rPr>
              <a:t>masalah</a:t>
            </a:r>
            <a:r>
              <a:rPr lang="en-US" dirty="0" smtClean="0">
                <a:solidFill>
                  <a:schemeClr val="bg1"/>
                </a:solidFill>
              </a:rPr>
              <a:t> </a:t>
            </a:r>
            <a:r>
              <a:rPr lang="en-US" dirty="0" err="1" smtClean="0">
                <a:solidFill>
                  <a:schemeClr val="bg1"/>
                </a:solidFill>
              </a:rPr>
              <a:t>ibadah</a:t>
            </a:r>
            <a:r>
              <a:rPr lang="en-US" dirty="0" smtClean="0">
                <a:solidFill>
                  <a:schemeClr val="bg1"/>
                </a:solidFill>
              </a:rPr>
              <a:t> (</a:t>
            </a:r>
            <a:r>
              <a:rPr lang="en-US" dirty="0" err="1" smtClean="0">
                <a:solidFill>
                  <a:schemeClr val="bg1"/>
                </a:solidFill>
              </a:rPr>
              <a:t>hubungan</a:t>
            </a:r>
            <a:r>
              <a:rPr lang="en-US" dirty="0" smtClean="0">
                <a:solidFill>
                  <a:schemeClr val="bg1"/>
                </a:solidFill>
              </a:rPr>
              <a:t> dg Allah </a:t>
            </a:r>
            <a:r>
              <a:rPr lang="en-US" dirty="0" err="1" smtClean="0">
                <a:solidFill>
                  <a:schemeClr val="bg1"/>
                </a:solidFill>
              </a:rPr>
              <a:t>langsung</a:t>
            </a:r>
            <a:r>
              <a:rPr lang="en-US" dirty="0" smtClean="0">
                <a:solidFill>
                  <a:schemeClr val="bg1"/>
                </a:solidFill>
              </a:rPr>
              <a:t>) </a:t>
            </a:r>
            <a:r>
              <a:rPr lang="en-US" dirty="0" err="1" smtClean="0">
                <a:solidFill>
                  <a:schemeClr val="bg1"/>
                </a:solidFill>
              </a:rPr>
              <a:t>teks</a:t>
            </a:r>
            <a:r>
              <a:rPr lang="en-US" dirty="0" smtClean="0">
                <a:solidFill>
                  <a:schemeClr val="bg1"/>
                </a:solidFill>
              </a:rPr>
              <a:t> Al-</a:t>
            </a:r>
            <a:r>
              <a:rPr lang="en-US" dirty="0" err="1" smtClean="0">
                <a:solidFill>
                  <a:schemeClr val="bg1"/>
                </a:solidFill>
              </a:rPr>
              <a:t>Qur,an</a:t>
            </a:r>
            <a:r>
              <a:rPr lang="en-US" dirty="0" smtClean="0">
                <a:solidFill>
                  <a:schemeClr val="bg1"/>
                </a:solidFill>
              </a:rPr>
              <a:t> </a:t>
            </a:r>
            <a:r>
              <a:rPr lang="en-US" dirty="0" err="1" smtClean="0">
                <a:solidFill>
                  <a:schemeClr val="bg1"/>
                </a:solidFill>
              </a:rPr>
              <a:t>bersifat</a:t>
            </a:r>
            <a:r>
              <a:rPr lang="en-US" dirty="0" smtClean="0">
                <a:solidFill>
                  <a:schemeClr val="bg1"/>
                </a:solidFill>
              </a:rPr>
              <a:t> </a:t>
            </a:r>
            <a:r>
              <a:rPr lang="en-US" dirty="0" err="1" smtClean="0">
                <a:solidFill>
                  <a:schemeClr val="bg1"/>
                </a:solidFill>
              </a:rPr>
              <a:t>qath’I</a:t>
            </a:r>
            <a:r>
              <a:rPr lang="en-US" dirty="0" smtClean="0">
                <a:solidFill>
                  <a:schemeClr val="bg1"/>
                </a:solidFill>
              </a:rPr>
              <a:t> (</a:t>
            </a:r>
            <a:r>
              <a:rPr lang="en-US" dirty="0" err="1" smtClean="0">
                <a:solidFill>
                  <a:schemeClr val="bg1"/>
                </a:solidFill>
              </a:rPr>
              <a:t>tunjukaannya</a:t>
            </a:r>
            <a:r>
              <a:rPr lang="en-US" dirty="0" smtClean="0">
                <a:solidFill>
                  <a:schemeClr val="bg1"/>
                </a:solidFill>
              </a:rPr>
              <a:t> </a:t>
            </a:r>
            <a:r>
              <a:rPr lang="en-US" dirty="0" err="1" smtClean="0">
                <a:solidFill>
                  <a:schemeClr val="bg1"/>
                </a:solidFill>
              </a:rPr>
              <a:t>jelas,pasti</a:t>
            </a:r>
            <a:r>
              <a:rPr lang="en-US" dirty="0" smtClean="0">
                <a:solidFill>
                  <a:schemeClr val="bg1"/>
                </a:solidFill>
              </a:rPr>
              <a:t>) </a:t>
            </a:r>
            <a:r>
              <a:rPr lang="en-US" dirty="0" err="1" smtClean="0">
                <a:solidFill>
                  <a:schemeClr val="bg1"/>
                </a:solidFill>
              </a:rPr>
              <a:t>dan</a:t>
            </a:r>
            <a:r>
              <a:rPr lang="en-US" dirty="0" smtClean="0">
                <a:solidFill>
                  <a:schemeClr val="bg1"/>
                </a:solidFill>
              </a:rPr>
              <a:t> </a:t>
            </a:r>
            <a:r>
              <a:rPr lang="en-US" dirty="0" err="1" smtClean="0">
                <a:solidFill>
                  <a:schemeClr val="bg1"/>
                </a:solidFill>
              </a:rPr>
              <a:t>hadis</a:t>
            </a:r>
            <a:r>
              <a:rPr lang="en-US" dirty="0" smtClean="0">
                <a:solidFill>
                  <a:schemeClr val="bg1"/>
                </a:solidFill>
              </a:rPr>
              <a:t> </a:t>
            </a:r>
            <a:r>
              <a:rPr lang="en-US" dirty="0" err="1" smtClean="0">
                <a:solidFill>
                  <a:schemeClr val="bg1"/>
                </a:solidFill>
              </a:rPr>
              <a:t>mutawatir</a:t>
            </a:r>
            <a:r>
              <a:rPr lang="en-US" dirty="0" smtClean="0">
                <a:solidFill>
                  <a:schemeClr val="bg1"/>
                </a:solidFill>
              </a:rPr>
              <a:t>, </a:t>
            </a:r>
            <a:r>
              <a:rPr lang="en-US" dirty="0" err="1" smtClean="0">
                <a:solidFill>
                  <a:schemeClr val="bg1"/>
                </a:solidFill>
              </a:rPr>
              <a:t>sedang</a:t>
            </a:r>
            <a:r>
              <a:rPr lang="en-US" dirty="0" smtClean="0">
                <a:solidFill>
                  <a:schemeClr val="bg1"/>
                </a:solidFill>
              </a:rPr>
              <a:t> </a:t>
            </a:r>
            <a:r>
              <a:rPr lang="en-US" dirty="0" err="1" smtClean="0">
                <a:solidFill>
                  <a:schemeClr val="bg1"/>
                </a:solidFill>
              </a:rPr>
              <a:t>bidang</a:t>
            </a:r>
            <a:r>
              <a:rPr lang="en-US" dirty="0" smtClean="0">
                <a:solidFill>
                  <a:schemeClr val="bg1"/>
                </a:solidFill>
              </a:rPr>
              <a:t> </a:t>
            </a:r>
            <a:r>
              <a:rPr lang="en-US" dirty="0" err="1" smtClean="0">
                <a:solidFill>
                  <a:schemeClr val="bg1"/>
                </a:solidFill>
              </a:rPr>
              <a:t>mu’amalah</a:t>
            </a:r>
            <a:r>
              <a:rPr lang="en-US" dirty="0" smtClean="0">
                <a:solidFill>
                  <a:schemeClr val="bg1"/>
                </a:solidFill>
              </a:rPr>
              <a:t>(</a:t>
            </a:r>
            <a:r>
              <a:rPr lang="en-US" dirty="0" err="1" smtClean="0">
                <a:solidFill>
                  <a:schemeClr val="bg1"/>
                </a:solidFill>
              </a:rPr>
              <a:t>hubungan</a:t>
            </a:r>
            <a:r>
              <a:rPr lang="en-US" dirty="0" smtClean="0">
                <a:solidFill>
                  <a:schemeClr val="bg1"/>
                </a:solidFill>
              </a:rPr>
              <a:t> </a:t>
            </a:r>
            <a:r>
              <a:rPr lang="en-US" dirty="0" err="1" smtClean="0">
                <a:solidFill>
                  <a:schemeClr val="bg1"/>
                </a:solidFill>
              </a:rPr>
              <a:t>manusia</a:t>
            </a:r>
            <a:r>
              <a:rPr lang="en-US" dirty="0" smtClean="0">
                <a:solidFill>
                  <a:schemeClr val="bg1"/>
                </a:solidFill>
              </a:rPr>
              <a:t> dg </a:t>
            </a:r>
            <a:r>
              <a:rPr lang="en-US" dirty="0" err="1" smtClean="0">
                <a:solidFill>
                  <a:schemeClr val="bg1"/>
                </a:solidFill>
              </a:rPr>
              <a:t>manusia</a:t>
            </a:r>
            <a:r>
              <a:rPr lang="en-US" dirty="0" smtClean="0">
                <a:solidFill>
                  <a:schemeClr val="bg1"/>
                </a:solidFill>
              </a:rPr>
              <a:t>  </a:t>
            </a:r>
            <a:r>
              <a:rPr lang="en-US" dirty="0" err="1" smtClean="0">
                <a:solidFill>
                  <a:schemeClr val="bg1"/>
                </a:solidFill>
              </a:rPr>
              <a:t>akal</a:t>
            </a:r>
            <a:r>
              <a:rPr lang="en-US" dirty="0" smtClean="0">
                <a:solidFill>
                  <a:schemeClr val="bg1"/>
                </a:solidFill>
              </a:rPr>
              <a:t> </a:t>
            </a:r>
            <a:r>
              <a:rPr lang="en-US" dirty="0" err="1" smtClean="0">
                <a:solidFill>
                  <a:schemeClr val="bg1"/>
                </a:solidFill>
              </a:rPr>
              <a:t>dapat</a:t>
            </a:r>
            <a:r>
              <a:rPr lang="en-US" dirty="0" smtClean="0">
                <a:solidFill>
                  <a:schemeClr val="bg1"/>
                </a:solidFill>
              </a:rPr>
              <a:t> </a:t>
            </a:r>
            <a:r>
              <a:rPr lang="en-US" dirty="0" err="1" smtClean="0">
                <a:solidFill>
                  <a:schemeClr val="bg1"/>
                </a:solidFill>
              </a:rPr>
              <a:t>digunakan</a:t>
            </a:r>
            <a:r>
              <a:rPr lang="en-US" dirty="0" smtClean="0">
                <a:solidFill>
                  <a:schemeClr val="bg1"/>
                </a:solidFill>
              </a:rPr>
              <a:t> </a:t>
            </a:r>
            <a:r>
              <a:rPr lang="en-US" dirty="0" err="1" smtClean="0">
                <a:solidFill>
                  <a:schemeClr val="bg1"/>
                </a:solidFill>
              </a:rPr>
              <a:t>sepanjang</a:t>
            </a:r>
            <a:r>
              <a:rPr lang="en-US" dirty="0" smtClean="0">
                <a:solidFill>
                  <a:schemeClr val="bg1"/>
                </a:solidFill>
              </a:rPr>
              <a:t> </a:t>
            </a:r>
            <a:r>
              <a:rPr lang="en-US" dirty="0" err="1" smtClean="0">
                <a:solidFill>
                  <a:schemeClr val="bg1"/>
                </a:solidFill>
              </a:rPr>
              <a:t>tidak</a:t>
            </a:r>
            <a:r>
              <a:rPr lang="en-US" dirty="0" smtClean="0">
                <a:solidFill>
                  <a:schemeClr val="bg1"/>
                </a:solidFill>
              </a:rPr>
              <a:t>  </a:t>
            </a:r>
            <a:r>
              <a:rPr lang="en-US" dirty="0" err="1" smtClean="0">
                <a:solidFill>
                  <a:schemeClr val="bg1"/>
                </a:solidFill>
              </a:rPr>
              <a:t>menyimpang</a:t>
            </a:r>
            <a:r>
              <a:rPr lang="en-US" dirty="0" smtClean="0">
                <a:solidFill>
                  <a:schemeClr val="bg1"/>
                </a:solidFill>
              </a:rPr>
              <a:t> </a:t>
            </a:r>
            <a:r>
              <a:rPr lang="en-US" dirty="0" err="1" smtClean="0">
                <a:solidFill>
                  <a:schemeClr val="bg1"/>
                </a:solidFill>
              </a:rPr>
              <a:t>dari</a:t>
            </a:r>
            <a:r>
              <a:rPr lang="en-US" dirty="0" smtClean="0">
                <a:solidFill>
                  <a:schemeClr val="bg1"/>
                </a:solidFill>
              </a:rPr>
              <a:t> prinsip2 </a:t>
            </a:r>
            <a:r>
              <a:rPr lang="en-US" dirty="0" err="1" smtClean="0">
                <a:solidFill>
                  <a:schemeClr val="bg1"/>
                </a:solidFill>
              </a:rPr>
              <a:t>dasar</a:t>
            </a:r>
            <a:r>
              <a:rPr lang="en-US" dirty="0" smtClean="0">
                <a:solidFill>
                  <a:schemeClr val="bg1"/>
                </a:solidFill>
              </a:rPr>
              <a:t> Islam.</a:t>
            </a:r>
          </a:p>
          <a:p>
            <a:pPr>
              <a:buNone/>
            </a:pPr>
            <a:r>
              <a:rPr lang="en-US" dirty="0" smtClean="0">
                <a:solidFill>
                  <a:schemeClr val="bg1"/>
                </a:solidFill>
              </a:rPr>
              <a:t>	- </a:t>
            </a:r>
            <a:r>
              <a:rPr lang="en-US" dirty="0" err="1" smtClean="0">
                <a:solidFill>
                  <a:schemeClr val="bg1"/>
                </a:solidFill>
              </a:rPr>
              <a:t>Ia</a:t>
            </a:r>
            <a:r>
              <a:rPr lang="en-US" dirty="0" smtClean="0">
                <a:solidFill>
                  <a:schemeClr val="bg1"/>
                </a:solidFill>
              </a:rPr>
              <a:t> </a:t>
            </a:r>
            <a:r>
              <a:rPr lang="en-US" dirty="0" err="1" smtClean="0">
                <a:solidFill>
                  <a:schemeClr val="bg1"/>
                </a:solidFill>
              </a:rPr>
              <a:t>menentang</a:t>
            </a:r>
            <a:r>
              <a:rPr lang="en-US" dirty="0" smtClean="0">
                <a:solidFill>
                  <a:schemeClr val="bg1"/>
                </a:solidFill>
              </a:rPr>
              <a:t> </a:t>
            </a:r>
            <a:r>
              <a:rPr lang="en-US" dirty="0" err="1" smtClean="0">
                <a:solidFill>
                  <a:schemeClr val="bg1"/>
                </a:solidFill>
              </a:rPr>
              <a:t>faham</a:t>
            </a:r>
            <a:r>
              <a:rPr lang="en-US" dirty="0" smtClean="0">
                <a:solidFill>
                  <a:schemeClr val="bg1"/>
                </a:solidFill>
              </a:rPr>
              <a:t> </a:t>
            </a:r>
            <a:r>
              <a:rPr lang="en-US" dirty="0" err="1" smtClean="0">
                <a:solidFill>
                  <a:schemeClr val="bg1"/>
                </a:solidFill>
              </a:rPr>
              <a:t>fatalisme</a:t>
            </a:r>
            <a:r>
              <a:rPr lang="en-US" dirty="0" smtClean="0">
                <a:solidFill>
                  <a:schemeClr val="bg1"/>
                </a:solidFill>
              </a:rPr>
              <a:t> </a:t>
            </a:r>
            <a:r>
              <a:rPr lang="en-US" dirty="0" err="1" smtClean="0">
                <a:solidFill>
                  <a:schemeClr val="bg1"/>
                </a:solidFill>
              </a:rPr>
              <a:t>yg</a:t>
            </a:r>
            <a:r>
              <a:rPr lang="en-US" dirty="0" smtClean="0">
                <a:solidFill>
                  <a:schemeClr val="bg1"/>
                </a:solidFill>
              </a:rPr>
              <a:t> </a:t>
            </a:r>
            <a:r>
              <a:rPr lang="en-US" dirty="0" err="1" smtClean="0">
                <a:solidFill>
                  <a:schemeClr val="bg1"/>
                </a:solidFill>
              </a:rPr>
              <a:t>menyelimuti</a:t>
            </a:r>
            <a:r>
              <a:rPr lang="en-US" dirty="0" smtClean="0">
                <a:solidFill>
                  <a:schemeClr val="bg1"/>
                </a:solidFill>
              </a:rPr>
              <a:t> </a:t>
            </a:r>
            <a:r>
              <a:rPr lang="en-US" dirty="0" err="1" smtClean="0">
                <a:solidFill>
                  <a:schemeClr val="bg1"/>
                </a:solidFill>
              </a:rPr>
              <a:t>umat</a:t>
            </a:r>
            <a:r>
              <a:rPr lang="en-US" dirty="0" smtClean="0">
                <a:solidFill>
                  <a:schemeClr val="bg1"/>
                </a:solidFill>
              </a:rPr>
              <a:t> Islam pd </a:t>
            </a:r>
            <a:r>
              <a:rPr lang="en-US" dirty="0" err="1" smtClean="0">
                <a:solidFill>
                  <a:schemeClr val="bg1"/>
                </a:solidFill>
              </a:rPr>
              <a:t>waktu</a:t>
            </a:r>
            <a:r>
              <a:rPr lang="en-US" dirty="0" smtClean="0">
                <a:solidFill>
                  <a:schemeClr val="bg1"/>
                </a:solidFill>
              </a:rPr>
              <a:t> </a:t>
            </a:r>
            <a:r>
              <a:rPr lang="en-US" dirty="0" err="1" smtClean="0">
                <a:solidFill>
                  <a:schemeClr val="bg1"/>
                </a:solidFill>
              </a:rPr>
              <a:t>itu</a:t>
            </a:r>
            <a:r>
              <a:rPr lang="en-US" dirty="0" smtClean="0">
                <a:solidFill>
                  <a:schemeClr val="bg1"/>
                </a:solidFill>
              </a:rPr>
              <a:t>. </a:t>
            </a:r>
            <a:r>
              <a:rPr lang="en-US" dirty="0" err="1" smtClean="0">
                <a:solidFill>
                  <a:schemeClr val="bg1"/>
                </a:solidFill>
              </a:rPr>
              <a:t>Ia</a:t>
            </a:r>
            <a:r>
              <a:rPr lang="en-US" dirty="0" smtClean="0">
                <a:solidFill>
                  <a:schemeClr val="bg1"/>
                </a:solidFill>
              </a:rPr>
              <a:t> </a:t>
            </a:r>
            <a:r>
              <a:rPr lang="en-US" dirty="0" err="1" smtClean="0">
                <a:solidFill>
                  <a:schemeClr val="bg1"/>
                </a:solidFill>
              </a:rPr>
              <a:t>berpendapat</a:t>
            </a:r>
            <a:r>
              <a:rPr lang="en-US" dirty="0" smtClean="0">
                <a:solidFill>
                  <a:schemeClr val="bg1"/>
                </a:solidFill>
              </a:rPr>
              <a:t> </a:t>
            </a:r>
            <a:r>
              <a:rPr lang="en-US" dirty="0" err="1" smtClean="0">
                <a:solidFill>
                  <a:schemeClr val="bg1"/>
                </a:solidFill>
              </a:rPr>
              <a:t>bahwaajaran</a:t>
            </a:r>
            <a:r>
              <a:rPr lang="en-US" dirty="0" smtClean="0">
                <a:solidFill>
                  <a:schemeClr val="bg1"/>
                </a:solidFill>
              </a:rPr>
              <a:t> Islam </a:t>
            </a:r>
            <a:r>
              <a:rPr lang="en-US" dirty="0" err="1" smtClean="0">
                <a:solidFill>
                  <a:schemeClr val="bg1"/>
                </a:solidFill>
              </a:rPr>
              <a:t>sebenarnya</a:t>
            </a:r>
            <a:r>
              <a:rPr lang="en-US" dirty="0" smtClean="0">
                <a:solidFill>
                  <a:schemeClr val="bg1"/>
                </a:solidFill>
              </a:rPr>
              <a:t> </a:t>
            </a:r>
            <a:r>
              <a:rPr lang="en-US" dirty="0" err="1" smtClean="0">
                <a:solidFill>
                  <a:schemeClr val="bg1"/>
                </a:solidFill>
              </a:rPr>
              <a:t>mengandung</a:t>
            </a:r>
            <a:r>
              <a:rPr lang="en-US" dirty="0" smtClean="0">
                <a:solidFill>
                  <a:schemeClr val="bg1"/>
                </a:solidFill>
              </a:rPr>
              <a:t> </a:t>
            </a:r>
            <a:r>
              <a:rPr lang="en-US" dirty="0" err="1" smtClean="0">
                <a:solidFill>
                  <a:schemeClr val="bg1"/>
                </a:solidFill>
              </a:rPr>
              <a:t>faham</a:t>
            </a:r>
            <a:r>
              <a:rPr lang="en-US" dirty="0" smtClean="0">
                <a:solidFill>
                  <a:schemeClr val="bg1"/>
                </a:solidFill>
              </a:rPr>
              <a:t> </a:t>
            </a:r>
            <a:r>
              <a:rPr lang="en-US" dirty="0" err="1" smtClean="0">
                <a:solidFill>
                  <a:schemeClr val="bg1"/>
                </a:solidFill>
              </a:rPr>
              <a:t>dinamika</a:t>
            </a:r>
            <a:r>
              <a:rPr lang="en-US" dirty="0" smtClean="0">
                <a:solidFill>
                  <a:schemeClr val="bg1"/>
                </a:solidFill>
              </a:rPr>
              <a:t> </a:t>
            </a:r>
            <a:r>
              <a:rPr lang="en-US" dirty="0" err="1" smtClean="0">
                <a:solidFill>
                  <a:schemeClr val="bg1"/>
                </a:solidFill>
              </a:rPr>
              <a:t>bukan</a:t>
            </a:r>
            <a:r>
              <a:rPr lang="en-US" dirty="0" smtClean="0">
                <a:solidFill>
                  <a:schemeClr val="bg1"/>
                </a:solidFill>
              </a:rPr>
              <a:t> </a:t>
            </a:r>
            <a:r>
              <a:rPr lang="en-US" dirty="0" err="1" smtClean="0">
                <a:solidFill>
                  <a:schemeClr val="bg1"/>
                </a:solidFill>
              </a:rPr>
              <a:t>fatalisme</a:t>
            </a:r>
            <a:r>
              <a:rPr lang="en-US" dirty="0" smtClean="0">
                <a:solidFill>
                  <a:schemeClr val="bg1"/>
                </a:solidFill>
              </a:rPr>
              <a:t>.  </a:t>
            </a:r>
            <a:r>
              <a:rPr lang="en-US" dirty="0" err="1" smtClean="0">
                <a:solidFill>
                  <a:schemeClr val="bg1"/>
                </a:solidFill>
              </a:rPr>
              <a:t>Faham</a:t>
            </a:r>
            <a:r>
              <a:rPr lang="en-US" dirty="0" smtClean="0">
                <a:solidFill>
                  <a:schemeClr val="bg1"/>
                </a:solidFill>
              </a:rPr>
              <a:t> </a:t>
            </a:r>
            <a:r>
              <a:rPr lang="en-US" dirty="0" err="1" smtClean="0">
                <a:solidFill>
                  <a:schemeClr val="bg1"/>
                </a:solidFill>
              </a:rPr>
              <a:t>dinamika</a:t>
            </a:r>
            <a:r>
              <a:rPr lang="en-US" dirty="0" smtClean="0">
                <a:solidFill>
                  <a:schemeClr val="bg1"/>
                </a:solidFill>
              </a:rPr>
              <a:t> Islam </a:t>
            </a:r>
            <a:r>
              <a:rPr lang="en-US" dirty="0" err="1" smtClean="0">
                <a:solidFill>
                  <a:schemeClr val="bg1"/>
                </a:solidFill>
              </a:rPr>
              <a:t>mengambil</a:t>
            </a:r>
            <a:r>
              <a:rPr lang="en-US" dirty="0" smtClean="0">
                <a:solidFill>
                  <a:schemeClr val="bg1"/>
                </a:solidFill>
              </a:rPr>
              <a:t> </a:t>
            </a:r>
            <a:r>
              <a:rPr lang="en-US" dirty="0" err="1" smtClean="0">
                <a:solidFill>
                  <a:schemeClr val="bg1"/>
                </a:solidFill>
              </a:rPr>
              <a:t>bentuk</a:t>
            </a:r>
            <a:r>
              <a:rPr lang="en-US" dirty="0" smtClean="0">
                <a:solidFill>
                  <a:schemeClr val="bg1"/>
                </a:solidFill>
              </a:rPr>
              <a:t> jihad (</a:t>
            </a:r>
            <a:r>
              <a:rPr lang="en-US" dirty="0" err="1" smtClean="0">
                <a:solidFill>
                  <a:schemeClr val="bg1"/>
                </a:solidFill>
              </a:rPr>
              <a:t>kerja</a:t>
            </a:r>
            <a:r>
              <a:rPr lang="en-US" dirty="0" smtClean="0">
                <a:solidFill>
                  <a:schemeClr val="bg1"/>
                </a:solidFill>
              </a:rPr>
              <a:t> </a:t>
            </a:r>
            <a:r>
              <a:rPr lang="en-US" dirty="0" err="1" smtClean="0">
                <a:solidFill>
                  <a:schemeClr val="bg1"/>
                </a:solidFill>
              </a:rPr>
              <a:t>keras</a:t>
            </a:r>
            <a:r>
              <a:rPr lang="en-US" dirty="0" smtClean="0">
                <a:solidFill>
                  <a:schemeClr val="bg1"/>
                </a:solidFill>
              </a:rPr>
              <a:t> </a:t>
            </a:r>
            <a:r>
              <a:rPr lang="en-US" dirty="0" err="1" smtClean="0">
                <a:solidFill>
                  <a:schemeClr val="bg1"/>
                </a:solidFill>
              </a:rPr>
              <a:t>rela</a:t>
            </a:r>
            <a:r>
              <a:rPr lang="en-US" dirty="0" smtClean="0">
                <a:solidFill>
                  <a:schemeClr val="bg1"/>
                </a:solidFill>
              </a:rPr>
              <a:t> </a:t>
            </a:r>
            <a:r>
              <a:rPr lang="en-US" dirty="0" err="1" smtClean="0">
                <a:solidFill>
                  <a:schemeClr val="bg1"/>
                </a:solidFill>
              </a:rPr>
              <a:t>berkorban</a:t>
            </a:r>
            <a:r>
              <a:rPr lang="en-US" dirty="0" smtClean="0">
                <a:solidFill>
                  <a:schemeClr val="bg1"/>
                </a:solidFill>
              </a:rPr>
              <a:t> </a:t>
            </a:r>
            <a:r>
              <a:rPr lang="en-US" dirty="0" err="1" smtClean="0">
                <a:solidFill>
                  <a:schemeClr val="bg1"/>
                </a:solidFill>
              </a:rPr>
              <a:t>demi</a:t>
            </a:r>
            <a:r>
              <a:rPr lang="en-US" dirty="0" smtClean="0">
                <a:solidFill>
                  <a:schemeClr val="bg1"/>
                </a:solidFill>
              </a:rPr>
              <a:t> </a:t>
            </a:r>
            <a:r>
              <a:rPr lang="en-US" dirty="0" err="1" smtClean="0">
                <a:solidFill>
                  <a:schemeClr val="bg1"/>
                </a:solidFill>
              </a:rPr>
              <a:t>mencapai</a:t>
            </a:r>
            <a:r>
              <a:rPr lang="en-US" dirty="0" smtClean="0">
                <a:solidFill>
                  <a:schemeClr val="bg1"/>
                </a:solidFill>
              </a:rPr>
              <a:t> </a:t>
            </a:r>
            <a:r>
              <a:rPr lang="en-US" dirty="0" err="1" smtClean="0">
                <a:solidFill>
                  <a:schemeClr val="bg1"/>
                </a:solidFill>
              </a:rPr>
              <a:t>keridlaan</a:t>
            </a:r>
            <a:r>
              <a:rPr lang="en-US" dirty="0" smtClean="0">
                <a:solidFill>
                  <a:schemeClr val="bg1"/>
                </a:solidFill>
              </a:rPr>
              <a:t> Allah SWT). </a:t>
            </a:r>
            <a:r>
              <a:rPr lang="en-US" dirty="0" err="1" smtClean="0">
                <a:solidFill>
                  <a:schemeClr val="bg1"/>
                </a:solidFill>
              </a:rPr>
              <a:t>Etos</a:t>
            </a:r>
            <a:r>
              <a:rPr lang="en-US" dirty="0" smtClean="0">
                <a:solidFill>
                  <a:schemeClr val="bg1"/>
                </a:solidFill>
              </a:rPr>
              <a:t> jihad </a:t>
            </a:r>
            <a:r>
              <a:rPr lang="en-US" dirty="0" err="1" smtClean="0">
                <a:solidFill>
                  <a:schemeClr val="bg1"/>
                </a:solidFill>
              </a:rPr>
              <a:t>inilah</a:t>
            </a:r>
            <a:r>
              <a:rPr lang="en-US" dirty="0" smtClean="0">
                <a:solidFill>
                  <a:schemeClr val="bg1"/>
                </a:solidFill>
              </a:rPr>
              <a:t> </a:t>
            </a:r>
            <a:r>
              <a:rPr lang="en-US" dirty="0" err="1" smtClean="0">
                <a:solidFill>
                  <a:schemeClr val="bg1"/>
                </a:solidFill>
              </a:rPr>
              <a:t>yg</a:t>
            </a:r>
            <a:r>
              <a:rPr lang="en-US" dirty="0" smtClean="0">
                <a:solidFill>
                  <a:schemeClr val="bg1"/>
                </a:solidFill>
              </a:rPr>
              <a:t> </a:t>
            </a:r>
            <a:r>
              <a:rPr lang="en-US" dirty="0" err="1" smtClean="0">
                <a:solidFill>
                  <a:schemeClr val="bg1"/>
                </a:solidFill>
              </a:rPr>
              <a:t>mengantarkan</a:t>
            </a:r>
            <a:r>
              <a:rPr lang="en-US" dirty="0" smtClean="0">
                <a:solidFill>
                  <a:schemeClr val="bg1"/>
                </a:solidFill>
              </a:rPr>
              <a:t> </a:t>
            </a:r>
            <a:r>
              <a:rPr lang="en-US" dirty="0" err="1" smtClean="0">
                <a:solidFill>
                  <a:schemeClr val="bg1"/>
                </a:solidFill>
              </a:rPr>
              <a:t>umat</a:t>
            </a:r>
            <a:r>
              <a:rPr lang="en-US" dirty="0" smtClean="0">
                <a:solidFill>
                  <a:schemeClr val="bg1"/>
                </a:solidFill>
              </a:rPr>
              <a:t> Islam </a:t>
            </a:r>
            <a:r>
              <a:rPr lang="en-US" dirty="0" err="1" smtClean="0">
                <a:solidFill>
                  <a:schemeClr val="bg1"/>
                </a:solidFill>
              </a:rPr>
              <a:t>ke</a:t>
            </a:r>
            <a:r>
              <a:rPr lang="en-US" dirty="0" smtClean="0">
                <a:solidFill>
                  <a:schemeClr val="bg1"/>
                </a:solidFill>
              </a:rPr>
              <a:t> </a:t>
            </a:r>
            <a:r>
              <a:rPr lang="en-US" dirty="0" err="1" smtClean="0">
                <a:solidFill>
                  <a:schemeClr val="bg1"/>
                </a:solidFill>
              </a:rPr>
              <a:t>puncak</a:t>
            </a:r>
            <a:r>
              <a:rPr lang="en-US" dirty="0" smtClean="0">
                <a:solidFill>
                  <a:schemeClr val="bg1"/>
                </a:solidFill>
              </a:rPr>
              <a:t> </a:t>
            </a:r>
            <a:r>
              <a:rPr lang="en-US" dirty="0" err="1" smtClean="0">
                <a:solidFill>
                  <a:schemeClr val="bg1"/>
                </a:solidFill>
              </a:rPr>
              <a:t>kejayaan</a:t>
            </a:r>
            <a:r>
              <a:rPr lang="en-US" dirty="0" smtClean="0">
                <a:solidFill>
                  <a:schemeClr val="bg1"/>
                </a:solidFill>
              </a:rPr>
              <a:t> </a:t>
            </a:r>
            <a:r>
              <a:rPr lang="en-US" dirty="0" err="1" smtClean="0">
                <a:solidFill>
                  <a:schemeClr val="bg1"/>
                </a:solidFill>
              </a:rPr>
              <a:t>nya</a:t>
            </a:r>
            <a:r>
              <a:rPr lang="en-US" dirty="0" smtClean="0">
                <a:solidFill>
                  <a:schemeClr val="bg1"/>
                </a:solidFill>
              </a:rPr>
              <a:t> pd </a:t>
            </a:r>
            <a:r>
              <a:rPr lang="en-US" dirty="0" err="1" smtClean="0">
                <a:solidFill>
                  <a:schemeClr val="bg1"/>
                </a:solidFill>
              </a:rPr>
              <a:t>masa</a:t>
            </a:r>
            <a:r>
              <a:rPr lang="en-US" dirty="0" smtClean="0">
                <a:solidFill>
                  <a:schemeClr val="bg1"/>
                </a:solidFill>
              </a:rPr>
              <a:t> </a:t>
            </a:r>
            <a:r>
              <a:rPr lang="en-US" dirty="0" err="1" smtClean="0">
                <a:solidFill>
                  <a:schemeClr val="bg1"/>
                </a:solidFill>
              </a:rPr>
              <a:t>klasik</a:t>
            </a:r>
            <a:r>
              <a:rPr lang="en-US" dirty="0" smtClean="0">
                <a:solidFill>
                  <a:schemeClr val="bg1"/>
                </a:solidFill>
              </a:rPr>
              <a:t>.</a:t>
            </a:r>
          </a:p>
          <a:p>
            <a:pPr>
              <a:buNone/>
            </a:pPr>
            <a:r>
              <a:rPr lang="en-US" dirty="0" smtClean="0">
                <a:solidFill>
                  <a:schemeClr val="bg1"/>
                </a:solidFill>
              </a:rPr>
              <a:t>	- </a:t>
            </a:r>
            <a:r>
              <a:rPr lang="en-US" dirty="0" err="1" smtClean="0">
                <a:solidFill>
                  <a:schemeClr val="bg1"/>
                </a:solidFill>
              </a:rPr>
              <a:t>Toleransi</a:t>
            </a:r>
            <a:r>
              <a:rPr lang="en-US" dirty="0" smtClean="0">
                <a:solidFill>
                  <a:schemeClr val="bg1"/>
                </a:solidFill>
              </a:rPr>
              <a:t> </a:t>
            </a:r>
            <a:r>
              <a:rPr lang="en-US" dirty="0" err="1" smtClean="0">
                <a:solidFill>
                  <a:schemeClr val="bg1"/>
                </a:solidFill>
              </a:rPr>
              <a:t>bermadzhab</a:t>
            </a:r>
            <a:r>
              <a:rPr lang="en-US" dirty="0" smtClean="0">
                <a:solidFill>
                  <a:schemeClr val="bg1"/>
                </a:solidFill>
              </a:rPr>
              <a:t>, </a:t>
            </a:r>
            <a:r>
              <a:rPr lang="en-US" dirty="0" err="1" smtClean="0">
                <a:solidFill>
                  <a:schemeClr val="bg1"/>
                </a:solidFill>
              </a:rPr>
              <a:t>bahkan</a:t>
            </a:r>
            <a:r>
              <a:rPr lang="en-US" dirty="0" smtClean="0">
                <a:solidFill>
                  <a:schemeClr val="bg1"/>
                </a:solidFill>
              </a:rPr>
              <a:t> </a:t>
            </a:r>
            <a:r>
              <a:rPr lang="en-US" dirty="0" err="1" smtClean="0">
                <a:solidFill>
                  <a:schemeClr val="bg1"/>
                </a:solidFill>
              </a:rPr>
              <a:t>dlm</a:t>
            </a:r>
            <a:r>
              <a:rPr lang="en-US" dirty="0" smtClean="0">
                <a:solidFill>
                  <a:schemeClr val="bg1"/>
                </a:solidFill>
              </a:rPr>
              <a:t> </a:t>
            </a:r>
            <a:r>
              <a:rPr lang="en-US" dirty="0" err="1" smtClean="0">
                <a:solidFill>
                  <a:schemeClr val="bg1"/>
                </a:solidFill>
              </a:rPr>
              <a:t>bidang</a:t>
            </a:r>
            <a:r>
              <a:rPr lang="en-US" dirty="0" smtClean="0">
                <a:solidFill>
                  <a:schemeClr val="bg1"/>
                </a:solidFill>
              </a:rPr>
              <a:t> </a:t>
            </a:r>
            <a:r>
              <a:rPr lang="en-US" dirty="0" err="1" smtClean="0">
                <a:solidFill>
                  <a:schemeClr val="bg1"/>
                </a:solidFill>
              </a:rPr>
              <a:t>hukum</a:t>
            </a:r>
            <a:r>
              <a:rPr lang="en-US" dirty="0" smtClean="0">
                <a:solidFill>
                  <a:schemeClr val="bg1"/>
                </a:solidFill>
              </a:rPr>
              <a:t>  </a:t>
            </a:r>
            <a:r>
              <a:rPr lang="en-US" dirty="0" err="1" smtClean="0">
                <a:solidFill>
                  <a:schemeClr val="bg1"/>
                </a:solidFill>
              </a:rPr>
              <a:t>perlu</a:t>
            </a:r>
            <a:r>
              <a:rPr lang="en-US" dirty="0" smtClean="0">
                <a:solidFill>
                  <a:schemeClr val="bg1"/>
                </a:solidFill>
              </a:rPr>
              <a:t> </a:t>
            </a:r>
            <a:r>
              <a:rPr lang="en-US" dirty="0" err="1" smtClean="0">
                <a:solidFill>
                  <a:schemeClr val="bg1"/>
                </a:solidFill>
              </a:rPr>
              <a:t>diupayakan</a:t>
            </a:r>
            <a:r>
              <a:rPr lang="en-US" dirty="0" smtClean="0">
                <a:solidFill>
                  <a:schemeClr val="bg1"/>
                </a:solidFill>
              </a:rPr>
              <a:t>  </a:t>
            </a:r>
            <a:r>
              <a:rPr lang="en-US" dirty="0" err="1" smtClean="0">
                <a:solidFill>
                  <a:schemeClr val="bg1"/>
                </a:solidFill>
              </a:rPr>
              <a:t>penyatuan</a:t>
            </a:r>
            <a:r>
              <a:rPr lang="en-US" dirty="0" smtClean="0">
                <a:solidFill>
                  <a:schemeClr val="bg1"/>
                </a:solidFill>
              </a:rPr>
              <a:t> </a:t>
            </a:r>
            <a:r>
              <a:rPr lang="en-US" dirty="0" err="1" smtClean="0">
                <a:solidFill>
                  <a:schemeClr val="bg1"/>
                </a:solidFill>
              </a:rPr>
              <a:t>mazhab</a:t>
            </a:r>
            <a:r>
              <a:rPr lang="en-US" dirty="0" smtClean="0">
                <a:solidFill>
                  <a:schemeClr val="bg1"/>
                </a:solidFill>
              </a:rPr>
              <a:t>.                                                                                                                                             </a:t>
            </a:r>
          </a:p>
        </p:txBody>
      </p:sp>
      <p:sp>
        <p:nvSpPr>
          <p:cNvPr id="4" name="Text Placeholder 3"/>
          <p:cNvSpPr>
            <a:spLocks noGrp="1"/>
          </p:cNvSpPr>
          <p:nvPr>
            <p:ph type="body" sz="half" idx="2"/>
          </p:nvPr>
        </p:nvSpPr>
        <p:spPr>
          <a:xfrm>
            <a:off x="457201" y="1435100"/>
            <a:ext cx="2514600" cy="5194300"/>
          </a:xfrm>
        </p:spPr>
        <p:txBody>
          <a:bodyPr/>
          <a:lstStyle/>
          <a:p>
            <a:endParaRPr lang="en-US" dirty="0"/>
          </a:p>
        </p:txBody>
      </p:sp>
      <p:pic>
        <p:nvPicPr>
          <p:cNvPr id="6" name="Picture 5" descr="Hasil gambar untuk rasyid ridha mesir"/>
          <p:cNvPicPr/>
          <p:nvPr/>
        </p:nvPicPr>
        <p:blipFill>
          <a:blip r:embed="rId3"/>
          <a:srcRect/>
          <a:stretch>
            <a:fillRect/>
          </a:stretch>
        </p:blipFill>
        <p:spPr bwMode="auto">
          <a:xfrm>
            <a:off x="533400" y="3124200"/>
            <a:ext cx="24384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73050"/>
            <a:ext cx="3236913" cy="1162050"/>
          </a:xfrm>
        </p:spPr>
        <p:txBody>
          <a:bodyPr/>
          <a:lstStyle/>
          <a:p>
            <a:endParaRPr lang="en-US" dirty="0"/>
          </a:p>
        </p:txBody>
      </p:sp>
      <p:sp>
        <p:nvSpPr>
          <p:cNvPr id="3" name="Content Placeholder 2"/>
          <p:cNvSpPr>
            <a:spLocks noGrp="1"/>
          </p:cNvSpPr>
          <p:nvPr>
            <p:ph idx="1"/>
          </p:nvPr>
        </p:nvSpPr>
        <p:spPr>
          <a:xfrm>
            <a:off x="2667000" y="273050"/>
            <a:ext cx="6019800" cy="6356350"/>
          </a:xfrm>
          <a:solidFill>
            <a:schemeClr val="accent4">
              <a:lumMod val="50000"/>
            </a:schemeClr>
          </a:solidFill>
        </p:spPr>
        <p:txBody>
          <a:bodyPr>
            <a:normAutofit fontScale="55000" lnSpcReduction="20000"/>
          </a:bodyPr>
          <a:lstStyle/>
          <a:p>
            <a:r>
              <a:rPr lang="en-US" dirty="0" smtClean="0">
                <a:solidFill>
                  <a:schemeClr val="bg1"/>
                </a:solidFill>
              </a:rPr>
              <a:t> </a:t>
            </a:r>
            <a:r>
              <a:rPr lang="en-US" dirty="0" err="1" smtClean="0">
                <a:solidFill>
                  <a:schemeClr val="bg1"/>
                </a:solidFill>
              </a:rPr>
              <a:t>Pembaharuan</a:t>
            </a:r>
            <a:r>
              <a:rPr lang="en-US" dirty="0" smtClean="0">
                <a:solidFill>
                  <a:schemeClr val="bg1"/>
                </a:solidFill>
              </a:rPr>
              <a:t> </a:t>
            </a:r>
            <a:r>
              <a:rPr lang="en-US" dirty="0" err="1" smtClean="0">
                <a:solidFill>
                  <a:schemeClr val="bg1"/>
                </a:solidFill>
              </a:rPr>
              <a:t>di</a:t>
            </a:r>
            <a:r>
              <a:rPr lang="en-US" dirty="0" smtClean="0">
                <a:solidFill>
                  <a:schemeClr val="bg1"/>
                </a:solidFill>
              </a:rPr>
              <a:t> </a:t>
            </a:r>
            <a:r>
              <a:rPr lang="en-US" dirty="0" err="1" smtClean="0">
                <a:solidFill>
                  <a:schemeClr val="bg1"/>
                </a:solidFill>
              </a:rPr>
              <a:t>bidang</a:t>
            </a:r>
            <a:r>
              <a:rPr lang="en-US" dirty="0" smtClean="0">
                <a:solidFill>
                  <a:schemeClr val="bg1"/>
                </a:solidFill>
              </a:rPr>
              <a:t> </a:t>
            </a:r>
            <a:r>
              <a:rPr lang="en-US" dirty="0" err="1" smtClean="0">
                <a:solidFill>
                  <a:schemeClr val="bg1"/>
                </a:solidFill>
              </a:rPr>
              <a:t>pendidikan</a:t>
            </a:r>
            <a:r>
              <a:rPr lang="en-US" dirty="0" smtClean="0">
                <a:solidFill>
                  <a:schemeClr val="bg1"/>
                </a:solidFill>
              </a:rPr>
              <a:t>:</a:t>
            </a:r>
          </a:p>
          <a:p>
            <a:pPr>
              <a:buNone/>
            </a:pPr>
            <a:r>
              <a:rPr lang="en-US" dirty="0" smtClean="0">
                <a:solidFill>
                  <a:schemeClr val="bg1"/>
                </a:solidFill>
              </a:rPr>
              <a:t>	</a:t>
            </a:r>
            <a:r>
              <a:rPr lang="en-US" dirty="0" err="1" smtClean="0">
                <a:solidFill>
                  <a:schemeClr val="bg1"/>
                </a:solidFill>
              </a:rPr>
              <a:t>Mendirikan</a:t>
            </a:r>
            <a:r>
              <a:rPr lang="en-US" dirty="0" smtClean="0">
                <a:solidFill>
                  <a:schemeClr val="bg1"/>
                </a:solidFill>
              </a:rPr>
              <a:t> </a:t>
            </a:r>
            <a:r>
              <a:rPr lang="en-US" i="1" dirty="0" err="1" smtClean="0">
                <a:solidFill>
                  <a:schemeClr val="bg1"/>
                </a:solidFill>
              </a:rPr>
              <a:t>Madrasah</a:t>
            </a:r>
            <a:r>
              <a:rPr lang="en-US" i="1" dirty="0" smtClean="0">
                <a:solidFill>
                  <a:schemeClr val="bg1"/>
                </a:solidFill>
              </a:rPr>
              <a:t> ad-</a:t>
            </a:r>
            <a:r>
              <a:rPr lang="en-US" i="1" dirty="0" err="1" smtClean="0">
                <a:solidFill>
                  <a:schemeClr val="bg1"/>
                </a:solidFill>
              </a:rPr>
              <a:t>Da’wah</a:t>
            </a:r>
            <a:r>
              <a:rPr lang="en-US" i="1" dirty="0" smtClean="0">
                <a:solidFill>
                  <a:schemeClr val="bg1"/>
                </a:solidFill>
              </a:rPr>
              <a:t> </a:t>
            </a:r>
            <a:r>
              <a:rPr lang="en-US" i="1" dirty="0" err="1" smtClean="0">
                <a:solidFill>
                  <a:schemeClr val="bg1"/>
                </a:solidFill>
              </a:rPr>
              <a:t>wa</a:t>
            </a:r>
            <a:r>
              <a:rPr lang="en-US" i="1" dirty="0" smtClean="0">
                <a:solidFill>
                  <a:schemeClr val="bg1"/>
                </a:solidFill>
              </a:rPr>
              <a:t> al-</a:t>
            </a:r>
            <a:r>
              <a:rPr lang="en-US" i="1" dirty="0" err="1" smtClean="0">
                <a:solidFill>
                  <a:schemeClr val="bg1"/>
                </a:solidFill>
              </a:rPr>
              <a:t>Irsyad</a:t>
            </a:r>
            <a:r>
              <a:rPr lang="en-US" i="1" dirty="0" smtClean="0">
                <a:solidFill>
                  <a:schemeClr val="bg1"/>
                </a:solidFill>
              </a:rPr>
              <a:t> </a:t>
            </a:r>
            <a:r>
              <a:rPr lang="en-US" dirty="0" err="1" smtClean="0">
                <a:solidFill>
                  <a:schemeClr val="bg1"/>
                </a:solidFill>
              </a:rPr>
              <a:t>di</a:t>
            </a:r>
            <a:r>
              <a:rPr lang="en-US" dirty="0" smtClean="0">
                <a:solidFill>
                  <a:schemeClr val="bg1"/>
                </a:solidFill>
              </a:rPr>
              <a:t> Cairo 1912.</a:t>
            </a:r>
          </a:p>
          <a:p>
            <a:pPr>
              <a:buNone/>
            </a:pPr>
            <a:r>
              <a:rPr lang="en-US" dirty="0" smtClean="0">
                <a:solidFill>
                  <a:schemeClr val="bg1"/>
                </a:solidFill>
              </a:rPr>
              <a:t>	Di </a:t>
            </a:r>
            <a:r>
              <a:rPr lang="en-US" dirty="0" err="1" smtClean="0">
                <a:solidFill>
                  <a:schemeClr val="bg1"/>
                </a:solidFill>
              </a:rPr>
              <a:t>dalam</a:t>
            </a:r>
            <a:r>
              <a:rPr lang="en-US" dirty="0" smtClean="0">
                <a:solidFill>
                  <a:schemeClr val="bg1"/>
                </a:solidFill>
              </a:rPr>
              <a:t> </a:t>
            </a:r>
            <a:r>
              <a:rPr lang="en-US" dirty="0" err="1" smtClean="0">
                <a:solidFill>
                  <a:schemeClr val="bg1"/>
                </a:solidFill>
              </a:rPr>
              <a:t>marasah</a:t>
            </a:r>
            <a:r>
              <a:rPr lang="en-US" dirty="0" smtClean="0">
                <a:solidFill>
                  <a:schemeClr val="bg1"/>
                </a:solidFill>
              </a:rPr>
              <a:t> </a:t>
            </a:r>
            <a:r>
              <a:rPr lang="en-US" dirty="0" err="1" smtClean="0">
                <a:solidFill>
                  <a:schemeClr val="bg1"/>
                </a:solidFill>
              </a:rPr>
              <a:t>tsb</a:t>
            </a:r>
            <a:r>
              <a:rPr lang="en-US" dirty="0" smtClean="0">
                <a:solidFill>
                  <a:schemeClr val="bg1"/>
                </a:solidFill>
              </a:rPr>
              <a:t> </a:t>
            </a:r>
            <a:r>
              <a:rPr lang="en-US" dirty="0" err="1" smtClean="0">
                <a:solidFill>
                  <a:schemeClr val="bg1"/>
                </a:solidFill>
              </a:rPr>
              <a:t>diajarkan</a:t>
            </a:r>
            <a:r>
              <a:rPr lang="en-US" dirty="0" smtClean="0">
                <a:solidFill>
                  <a:schemeClr val="bg1"/>
                </a:solidFill>
              </a:rPr>
              <a:t> </a:t>
            </a:r>
            <a:r>
              <a:rPr lang="en-US" dirty="0" err="1" smtClean="0">
                <a:solidFill>
                  <a:schemeClr val="bg1"/>
                </a:solidFill>
              </a:rPr>
              <a:t>ilmu</a:t>
            </a:r>
            <a:r>
              <a:rPr lang="en-US" dirty="0" smtClean="0">
                <a:solidFill>
                  <a:schemeClr val="bg1"/>
                </a:solidFill>
              </a:rPr>
              <a:t> agama (al-Qur’an, </a:t>
            </a:r>
            <a:r>
              <a:rPr lang="en-US" dirty="0" err="1" smtClean="0">
                <a:solidFill>
                  <a:schemeClr val="bg1"/>
                </a:solidFill>
              </a:rPr>
              <a:t>Tafsir</a:t>
            </a:r>
            <a:r>
              <a:rPr lang="en-US" dirty="0" smtClean="0">
                <a:solidFill>
                  <a:schemeClr val="bg1"/>
                </a:solidFill>
              </a:rPr>
              <a:t>, </a:t>
            </a:r>
            <a:r>
              <a:rPr lang="en-US" dirty="0" err="1" smtClean="0">
                <a:solidFill>
                  <a:schemeClr val="bg1"/>
                </a:solidFill>
              </a:rPr>
              <a:t>akhlak</a:t>
            </a:r>
            <a:r>
              <a:rPr lang="en-US" dirty="0" smtClean="0">
                <a:solidFill>
                  <a:schemeClr val="bg1"/>
                </a:solidFill>
              </a:rPr>
              <a:t> </a:t>
            </a:r>
            <a:r>
              <a:rPr lang="en-US" dirty="0" err="1" smtClean="0">
                <a:solidFill>
                  <a:schemeClr val="bg1"/>
                </a:solidFill>
              </a:rPr>
              <a:t>dan</a:t>
            </a:r>
            <a:r>
              <a:rPr lang="en-US" dirty="0" smtClean="0">
                <a:solidFill>
                  <a:schemeClr val="bg1"/>
                </a:solidFill>
              </a:rPr>
              <a:t> </a:t>
            </a:r>
            <a:r>
              <a:rPr lang="en-US" dirty="0" err="1" smtClean="0">
                <a:solidFill>
                  <a:schemeClr val="bg1"/>
                </a:solidFill>
              </a:rPr>
              <a:t>Hikmah</a:t>
            </a:r>
            <a:r>
              <a:rPr lang="en-US" dirty="0" smtClean="0">
                <a:solidFill>
                  <a:schemeClr val="bg1"/>
                </a:solidFill>
              </a:rPr>
              <a:t> at-</a:t>
            </a:r>
            <a:r>
              <a:rPr lang="en-US" dirty="0" err="1" smtClean="0">
                <a:solidFill>
                  <a:schemeClr val="bg1"/>
                </a:solidFill>
              </a:rPr>
              <a:t>tasyri</a:t>
            </a:r>
            <a:r>
              <a:rPr lang="en-US" dirty="0" smtClean="0">
                <a:solidFill>
                  <a:schemeClr val="bg1"/>
                </a:solidFill>
              </a:rPr>
              <a:t>’ /</a:t>
            </a:r>
            <a:r>
              <a:rPr lang="en-US" dirty="0" err="1" smtClean="0">
                <a:solidFill>
                  <a:schemeClr val="bg1"/>
                </a:solidFill>
              </a:rPr>
              <a:t>hikmah</a:t>
            </a:r>
            <a:r>
              <a:rPr lang="en-US" dirty="0" smtClean="0">
                <a:solidFill>
                  <a:schemeClr val="bg1"/>
                </a:solidFill>
              </a:rPr>
              <a:t> </a:t>
            </a:r>
            <a:r>
              <a:rPr lang="en-US" dirty="0" err="1" smtClean="0">
                <a:solidFill>
                  <a:schemeClr val="bg1"/>
                </a:solidFill>
              </a:rPr>
              <a:t>ditetapkannya</a:t>
            </a:r>
            <a:r>
              <a:rPr lang="en-US" dirty="0" smtClean="0">
                <a:solidFill>
                  <a:schemeClr val="bg1"/>
                </a:solidFill>
              </a:rPr>
              <a:t> </a:t>
            </a:r>
            <a:r>
              <a:rPr lang="en-US" dirty="0" err="1" smtClean="0">
                <a:solidFill>
                  <a:schemeClr val="bg1"/>
                </a:solidFill>
              </a:rPr>
              <a:t>syariat</a:t>
            </a:r>
            <a:r>
              <a:rPr lang="en-US" dirty="0" smtClean="0">
                <a:solidFill>
                  <a:schemeClr val="bg1"/>
                </a:solidFill>
              </a:rPr>
              <a:t>) &amp; </a:t>
            </a:r>
            <a:r>
              <a:rPr lang="en-US" dirty="0" err="1" smtClean="0">
                <a:solidFill>
                  <a:schemeClr val="bg1"/>
                </a:solidFill>
              </a:rPr>
              <a:t>ilmu</a:t>
            </a:r>
            <a:r>
              <a:rPr lang="en-US" dirty="0" smtClean="0">
                <a:solidFill>
                  <a:schemeClr val="bg1"/>
                </a:solidFill>
              </a:rPr>
              <a:t> </a:t>
            </a:r>
            <a:r>
              <a:rPr lang="en-US" dirty="0" err="1" smtClean="0">
                <a:solidFill>
                  <a:schemeClr val="bg1"/>
                </a:solidFill>
              </a:rPr>
              <a:t>umum</a:t>
            </a:r>
            <a:r>
              <a:rPr lang="en-US" dirty="0" smtClean="0">
                <a:solidFill>
                  <a:schemeClr val="bg1"/>
                </a:solidFill>
              </a:rPr>
              <a:t> (</a:t>
            </a:r>
            <a:r>
              <a:rPr lang="en-US" dirty="0" err="1" smtClean="0">
                <a:solidFill>
                  <a:schemeClr val="bg1"/>
                </a:solidFill>
              </a:rPr>
              <a:t>bahasa</a:t>
            </a:r>
            <a:r>
              <a:rPr lang="en-US" dirty="0" smtClean="0">
                <a:solidFill>
                  <a:schemeClr val="bg1"/>
                </a:solidFill>
              </a:rPr>
              <a:t> </a:t>
            </a:r>
            <a:r>
              <a:rPr lang="en-US" dirty="0" err="1" smtClean="0">
                <a:solidFill>
                  <a:schemeClr val="bg1"/>
                </a:solidFill>
              </a:rPr>
              <a:t>Eropa</a:t>
            </a:r>
            <a:r>
              <a:rPr lang="en-US" dirty="0" smtClean="0">
                <a:solidFill>
                  <a:schemeClr val="bg1"/>
                </a:solidFill>
              </a:rPr>
              <a:t>, </a:t>
            </a:r>
            <a:r>
              <a:rPr lang="en-US" dirty="0" err="1" smtClean="0">
                <a:solidFill>
                  <a:schemeClr val="bg1"/>
                </a:solidFill>
              </a:rPr>
              <a:t>ilmu</a:t>
            </a:r>
            <a:r>
              <a:rPr lang="en-US" dirty="0" smtClean="0">
                <a:solidFill>
                  <a:schemeClr val="bg1"/>
                </a:solidFill>
              </a:rPr>
              <a:t> </a:t>
            </a:r>
            <a:r>
              <a:rPr lang="en-US" dirty="0" err="1" smtClean="0">
                <a:solidFill>
                  <a:schemeClr val="bg1"/>
                </a:solidFill>
              </a:rPr>
              <a:t>kesehatan</a:t>
            </a:r>
            <a:r>
              <a:rPr lang="en-US" dirty="0" smtClean="0">
                <a:solidFill>
                  <a:schemeClr val="bg1"/>
                </a:solidFill>
              </a:rPr>
              <a:t>). </a:t>
            </a:r>
            <a:r>
              <a:rPr lang="en-US" dirty="0" err="1" smtClean="0">
                <a:solidFill>
                  <a:schemeClr val="bg1"/>
                </a:solidFill>
              </a:rPr>
              <a:t>Ia</a:t>
            </a:r>
            <a:r>
              <a:rPr lang="en-US" dirty="0" smtClean="0">
                <a:solidFill>
                  <a:schemeClr val="bg1"/>
                </a:solidFill>
              </a:rPr>
              <a:t> </a:t>
            </a:r>
            <a:r>
              <a:rPr lang="en-US" dirty="0" err="1" smtClean="0">
                <a:solidFill>
                  <a:schemeClr val="bg1"/>
                </a:solidFill>
              </a:rPr>
              <a:t>juga</a:t>
            </a:r>
            <a:r>
              <a:rPr lang="en-US" dirty="0" smtClean="0">
                <a:solidFill>
                  <a:schemeClr val="bg1"/>
                </a:solidFill>
              </a:rPr>
              <a:t> </a:t>
            </a:r>
            <a:r>
              <a:rPr lang="en-US" dirty="0" err="1" smtClean="0">
                <a:solidFill>
                  <a:schemeClr val="bg1"/>
                </a:solidFill>
              </a:rPr>
              <a:t>mendirikan</a:t>
            </a:r>
            <a:r>
              <a:rPr lang="en-US" dirty="0" smtClean="0">
                <a:solidFill>
                  <a:schemeClr val="bg1"/>
                </a:solidFill>
              </a:rPr>
              <a:t> </a:t>
            </a:r>
            <a:r>
              <a:rPr lang="en-US" dirty="0" err="1" smtClean="0">
                <a:solidFill>
                  <a:schemeClr val="bg1"/>
                </a:solidFill>
              </a:rPr>
              <a:t>madrasah</a:t>
            </a:r>
            <a:r>
              <a:rPr lang="en-US" dirty="0" smtClean="0">
                <a:solidFill>
                  <a:schemeClr val="bg1"/>
                </a:solidFill>
              </a:rPr>
              <a:t> </a:t>
            </a:r>
            <a:r>
              <a:rPr lang="en-US" dirty="0" err="1" smtClean="0">
                <a:solidFill>
                  <a:schemeClr val="bg1"/>
                </a:solidFill>
              </a:rPr>
              <a:t>yg</a:t>
            </a:r>
            <a:r>
              <a:rPr lang="en-US" dirty="0" smtClean="0">
                <a:solidFill>
                  <a:schemeClr val="bg1"/>
                </a:solidFill>
              </a:rPr>
              <a:t> </a:t>
            </a:r>
            <a:r>
              <a:rPr lang="en-US" dirty="0" err="1" smtClean="0">
                <a:solidFill>
                  <a:schemeClr val="bg1"/>
                </a:solidFill>
              </a:rPr>
              <a:t>sama</a:t>
            </a:r>
            <a:r>
              <a:rPr lang="en-US" dirty="0" smtClean="0">
                <a:solidFill>
                  <a:schemeClr val="bg1"/>
                </a:solidFill>
              </a:rPr>
              <a:t> </a:t>
            </a:r>
            <a:r>
              <a:rPr lang="en-US" dirty="0" err="1" smtClean="0">
                <a:solidFill>
                  <a:schemeClr val="bg1"/>
                </a:solidFill>
              </a:rPr>
              <a:t>di</a:t>
            </a:r>
            <a:r>
              <a:rPr lang="en-US" dirty="0" smtClean="0">
                <a:solidFill>
                  <a:schemeClr val="bg1"/>
                </a:solidFill>
              </a:rPr>
              <a:t> India.</a:t>
            </a:r>
          </a:p>
          <a:p>
            <a:r>
              <a:rPr lang="en-US" dirty="0" smtClean="0">
                <a:solidFill>
                  <a:schemeClr val="bg1"/>
                </a:solidFill>
              </a:rPr>
              <a:t> </a:t>
            </a:r>
            <a:r>
              <a:rPr lang="en-US" dirty="0" err="1" smtClean="0">
                <a:solidFill>
                  <a:schemeClr val="bg1"/>
                </a:solidFill>
              </a:rPr>
              <a:t>Pembaharuan</a:t>
            </a:r>
            <a:r>
              <a:rPr lang="en-US" dirty="0" smtClean="0">
                <a:solidFill>
                  <a:schemeClr val="bg1"/>
                </a:solidFill>
              </a:rPr>
              <a:t> </a:t>
            </a:r>
            <a:r>
              <a:rPr lang="en-US" dirty="0" err="1" smtClean="0">
                <a:solidFill>
                  <a:schemeClr val="bg1"/>
                </a:solidFill>
              </a:rPr>
              <a:t>di</a:t>
            </a:r>
            <a:r>
              <a:rPr lang="en-US" dirty="0" smtClean="0">
                <a:solidFill>
                  <a:schemeClr val="bg1"/>
                </a:solidFill>
              </a:rPr>
              <a:t> </a:t>
            </a:r>
            <a:r>
              <a:rPr lang="en-US" dirty="0" err="1" smtClean="0">
                <a:solidFill>
                  <a:schemeClr val="bg1"/>
                </a:solidFill>
              </a:rPr>
              <a:t>bidang</a:t>
            </a:r>
            <a:r>
              <a:rPr lang="en-US" dirty="0" smtClean="0">
                <a:solidFill>
                  <a:schemeClr val="bg1"/>
                </a:solidFill>
              </a:rPr>
              <a:t> </a:t>
            </a:r>
            <a:r>
              <a:rPr lang="en-US" dirty="0" err="1" smtClean="0">
                <a:solidFill>
                  <a:schemeClr val="bg1"/>
                </a:solidFill>
              </a:rPr>
              <a:t>politik</a:t>
            </a:r>
            <a:r>
              <a:rPr lang="en-US" dirty="0" smtClean="0">
                <a:solidFill>
                  <a:schemeClr val="bg1"/>
                </a:solidFill>
              </a:rPr>
              <a:t>:</a:t>
            </a:r>
          </a:p>
          <a:p>
            <a:pPr>
              <a:buNone/>
            </a:pPr>
            <a:r>
              <a:rPr lang="en-US" dirty="0" smtClean="0">
                <a:solidFill>
                  <a:schemeClr val="bg1"/>
                </a:solidFill>
              </a:rPr>
              <a:t>	- </a:t>
            </a:r>
            <a:r>
              <a:rPr lang="en-US" i="1" dirty="0" err="1" smtClean="0">
                <a:solidFill>
                  <a:schemeClr val="bg1"/>
                </a:solidFill>
              </a:rPr>
              <a:t>Ukhuwah</a:t>
            </a:r>
            <a:r>
              <a:rPr lang="en-US" i="1" dirty="0" smtClean="0">
                <a:solidFill>
                  <a:schemeClr val="bg1"/>
                </a:solidFill>
              </a:rPr>
              <a:t> </a:t>
            </a:r>
            <a:r>
              <a:rPr lang="en-US" i="1" dirty="0" err="1" smtClean="0">
                <a:solidFill>
                  <a:schemeClr val="bg1"/>
                </a:solidFill>
              </a:rPr>
              <a:t>Islamiyah</a:t>
            </a:r>
            <a:r>
              <a:rPr lang="en-US" dirty="0" smtClean="0">
                <a:solidFill>
                  <a:schemeClr val="bg1"/>
                </a:solidFill>
              </a:rPr>
              <a:t>: </a:t>
            </a:r>
            <a:r>
              <a:rPr lang="en-US" dirty="0" err="1" smtClean="0">
                <a:solidFill>
                  <a:schemeClr val="bg1"/>
                </a:solidFill>
              </a:rPr>
              <a:t>persatuan</a:t>
            </a:r>
            <a:r>
              <a:rPr lang="en-US" dirty="0" smtClean="0">
                <a:solidFill>
                  <a:schemeClr val="bg1"/>
                </a:solidFill>
              </a:rPr>
              <a:t> </a:t>
            </a:r>
            <a:r>
              <a:rPr lang="en-US" dirty="0" err="1" smtClean="0">
                <a:solidFill>
                  <a:schemeClr val="bg1"/>
                </a:solidFill>
              </a:rPr>
              <a:t>umat</a:t>
            </a:r>
            <a:r>
              <a:rPr lang="en-US" dirty="0" smtClean="0">
                <a:solidFill>
                  <a:schemeClr val="bg1"/>
                </a:solidFill>
              </a:rPr>
              <a:t> Islam </a:t>
            </a:r>
            <a:r>
              <a:rPr lang="en-US" dirty="0" err="1" smtClean="0">
                <a:solidFill>
                  <a:schemeClr val="bg1"/>
                </a:solidFill>
              </a:rPr>
              <a:t>dlm</a:t>
            </a:r>
            <a:r>
              <a:rPr lang="en-US" dirty="0" smtClean="0">
                <a:solidFill>
                  <a:schemeClr val="bg1"/>
                </a:solidFill>
              </a:rPr>
              <a:t> </a:t>
            </a:r>
            <a:r>
              <a:rPr lang="en-US" dirty="0" err="1" smtClean="0">
                <a:solidFill>
                  <a:schemeClr val="bg1"/>
                </a:solidFill>
              </a:rPr>
              <a:t>satu</a:t>
            </a:r>
            <a:r>
              <a:rPr lang="en-US" dirty="0" smtClean="0">
                <a:solidFill>
                  <a:schemeClr val="bg1"/>
                </a:solidFill>
              </a:rPr>
              <a:t> </a:t>
            </a:r>
            <a:r>
              <a:rPr lang="en-US" dirty="0" err="1" smtClean="0">
                <a:solidFill>
                  <a:schemeClr val="bg1"/>
                </a:solidFill>
              </a:rPr>
              <a:t>sistem</a:t>
            </a:r>
            <a:r>
              <a:rPr lang="en-US" dirty="0" smtClean="0">
                <a:solidFill>
                  <a:schemeClr val="bg1"/>
                </a:solidFill>
              </a:rPr>
              <a:t> </a:t>
            </a:r>
            <a:r>
              <a:rPr lang="en-US" dirty="0" err="1" smtClean="0">
                <a:solidFill>
                  <a:schemeClr val="bg1"/>
                </a:solidFill>
              </a:rPr>
              <a:t>keyakinan,moral</a:t>
            </a:r>
            <a:r>
              <a:rPr lang="en-US" dirty="0" smtClean="0">
                <a:solidFill>
                  <a:schemeClr val="bg1"/>
                </a:solidFill>
              </a:rPr>
              <a:t>, </a:t>
            </a:r>
            <a:r>
              <a:rPr lang="en-US" dirty="0" err="1" smtClean="0">
                <a:solidFill>
                  <a:schemeClr val="bg1"/>
                </a:solidFill>
              </a:rPr>
              <a:t>pendidikan</a:t>
            </a:r>
            <a:r>
              <a:rPr lang="en-US" dirty="0" smtClean="0">
                <a:solidFill>
                  <a:schemeClr val="bg1"/>
                </a:solidFill>
              </a:rPr>
              <a:t>,  </a:t>
            </a:r>
            <a:r>
              <a:rPr lang="en-US" dirty="0" err="1" smtClean="0">
                <a:solidFill>
                  <a:schemeClr val="bg1"/>
                </a:solidFill>
              </a:rPr>
              <a:t>dan</a:t>
            </a:r>
            <a:r>
              <a:rPr lang="en-US" dirty="0" smtClean="0">
                <a:solidFill>
                  <a:schemeClr val="bg1"/>
                </a:solidFill>
              </a:rPr>
              <a:t> </a:t>
            </a:r>
            <a:r>
              <a:rPr lang="en-US" dirty="0" err="1" smtClean="0">
                <a:solidFill>
                  <a:schemeClr val="bg1"/>
                </a:solidFill>
              </a:rPr>
              <a:t>hukum</a:t>
            </a:r>
            <a:r>
              <a:rPr lang="en-US" dirty="0" smtClean="0">
                <a:solidFill>
                  <a:schemeClr val="bg1"/>
                </a:solidFill>
              </a:rPr>
              <a:t> </a:t>
            </a:r>
            <a:r>
              <a:rPr lang="en-US" dirty="0" err="1" smtClean="0">
                <a:solidFill>
                  <a:schemeClr val="bg1"/>
                </a:solidFill>
              </a:rPr>
              <a:t>dalam</a:t>
            </a:r>
            <a:r>
              <a:rPr lang="en-US" dirty="0" smtClean="0">
                <a:solidFill>
                  <a:schemeClr val="bg1"/>
                </a:solidFill>
              </a:rPr>
              <a:t> </a:t>
            </a:r>
            <a:r>
              <a:rPr lang="en-US" dirty="0" err="1" smtClean="0">
                <a:solidFill>
                  <a:schemeClr val="bg1"/>
                </a:solidFill>
              </a:rPr>
              <a:t>negara</a:t>
            </a:r>
            <a:r>
              <a:rPr lang="en-US" dirty="0" smtClean="0">
                <a:solidFill>
                  <a:schemeClr val="bg1"/>
                </a:solidFill>
              </a:rPr>
              <a:t> </a:t>
            </a:r>
            <a:r>
              <a:rPr lang="en-US" dirty="0" err="1" smtClean="0">
                <a:solidFill>
                  <a:schemeClr val="bg1"/>
                </a:solidFill>
              </a:rPr>
              <a:t>yg</a:t>
            </a:r>
            <a:r>
              <a:rPr lang="en-US" dirty="0" smtClean="0">
                <a:solidFill>
                  <a:schemeClr val="bg1"/>
                </a:solidFill>
              </a:rPr>
              <a:t> </a:t>
            </a:r>
            <a:r>
              <a:rPr lang="en-US" dirty="0" err="1" smtClean="0">
                <a:solidFill>
                  <a:schemeClr val="bg1"/>
                </a:solidFill>
              </a:rPr>
              <a:t>berbentuk</a:t>
            </a:r>
            <a:r>
              <a:rPr lang="en-US" dirty="0" smtClean="0">
                <a:solidFill>
                  <a:schemeClr val="bg1"/>
                </a:solidFill>
              </a:rPr>
              <a:t> </a:t>
            </a:r>
            <a:r>
              <a:rPr lang="en-US" i="1" dirty="0" err="1" smtClean="0">
                <a:solidFill>
                  <a:schemeClr val="bg1"/>
                </a:solidFill>
              </a:rPr>
              <a:t>khilafah</a:t>
            </a:r>
            <a:r>
              <a:rPr lang="en-US" i="1" dirty="0" smtClean="0">
                <a:solidFill>
                  <a:schemeClr val="bg1"/>
                </a:solidFill>
              </a:rPr>
              <a:t> </a:t>
            </a:r>
            <a:r>
              <a:rPr lang="en-US" dirty="0" smtClean="0">
                <a:solidFill>
                  <a:schemeClr val="bg1"/>
                </a:solidFill>
              </a:rPr>
              <a:t>(</a:t>
            </a:r>
            <a:r>
              <a:rPr lang="en-US" dirty="0" err="1" smtClean="0">
                <a:solidFill>
                  <a:schemeClr val="bg1"/>
                </a:solidFill>
              </a:rPr>
              <a:t>kekhalifahan</a:t>
            </a:r>
            <a:r>
              <a:rPr lang="en-US" dirty="0" smtClean="0">
                <a:solidFill>
                  <a:schemeClr val="bg1"/>
                </a:solidFill>
              </a:rPr>
              <a:t>) </a:t>
            </a:r>
            <a:r>
              <a:rPr lang="en-US" dirty="0" err="1" smtClean="0">
                <a:solidFill>
                  <a:schemeClr val="bg1"/>
                </a:solidFill>
              </a:rPr>
              <a:t>seperti</a:t>
            </a:r>
            <a:r>
              <a:rPr lang="en-US" dirty="0" smtClean="0">
                <a:solidFill>
                  <a:schemeClr val="bg1"/>
                </a:solidFill>
              </a:rPr>
              <a:t> </a:t>
            </a:r>
            <a:r>
              <a:rPr lang="en-US" dirty="0" err="1" smtClean="0">
                <a:solidFill>
                  <a:schemeClr val="bg1"/>
                </a:solidFill>
              </a:rPr>
              <a:t>pada</a:t>
            </a:r>
            <a:r>
              <a:rPr lang="en-US" dirty="0" smtClean="0">
                <a:solidFill>
                  <a:schemeClr val="bg1"/>
                </a:solidFill>
              </a:rPr>
              <a:t> </a:t>
            </a:r>
            <a:r>
              <a:rPr lang="en-US" dirty="0" err="1" smtClean="0">
                <a:solidFill>
                  <a:schemeClr val="bg1"/>
                </a:solidFill>
              </a:rPr>
              <a:t>masa</a:t>
            </a:r>
            <a:r>
              <a:rPr lang="en-US" dirty="0" smtClean="0">
                <a:solidFill>
                  <a:schemeClr val="bg1"/>
                </a:solidFill>
              </a:rPr>
              <a:t> </a:t>
            </a:r>
            <a:r>
              <a:rPr lang="en-US" i="1" dirty="0" err="1" smtClean="0">
                <a:solidFill>
                  <a:schemeClr val="bg1"/>
                </a:solidFill>
              </a:rPr>
              <a:t>Khulafa</a:t>
            </a:r>
            <a:r>
              <a:rPr lang="en-US" i="1" dirty="0" smtClean="0">
                <a:solidFill>
                  <a:schemeClr val="bg1"/>
                </a:solidFill>
              </a:rPr>
              <a:t>’ </a:t>
            </a:r>
            <a:r>
              <a:rPr lang="en-US" i="1" dirty="0" err="1" smtClean="0">
                <a:solidFill>
                  <a:schemeClr val="bg1"/>
                </a:solidFill>
              </a:rPr>
              <a:t>ar-Rasyidun</a:t>
            </a:r>
            <a:r>
              <a:rPr lang="en-US" dirty="0" smtClean="0">
                <a:solidFill>
                  <a:schemeClr val="bg1"/>
                </a:solidFill>
              </a:rPr>
              <a:t>. </a:t>
            </a:r>
            <a:r>
              <a:rPr lang="en-US" dirty="0" err="1" smtClean="0">
                <a:solidFill>
                  <a:schemeClr val="bg1"/>
                </a:solidFill>
              </a:rPr>
              <a:t>Hanya</a:t>
            </a:r>
            <a:r>
              <a:rPr lang="en-US" dirty="0" smtClean="0">
                <a:solidFill>
                  <a:schemeClr val="bg1"/>
                </a:solidFill>
              </a:rPr>
              <a:t> dg </a:t>
            </a:r>
            <a:r>
              <a:rPr lang="en-US" dirty="0" err="1" smtClean="0">
                <a:solidFill>
                  <a:schemeClr val="bg1"/>
                </a:solidFill>
              </a:rPr>
              <a:t>sistem</a:t>
            </a:r>
            <a:r>
              <a:rPr lang="en-US" dirty="0" smtClean="0">
                <a:solidFill>
                  <a:schemeClr val="bg1"/>
                </a:solidFill>
              </a:rPr>
              <a:t> </a:t>
            </a:r>
            <a:r>
              <a:rPr lang="en-US" dirty="0" err="1" smtClean="0">
                <a:solidFill>
                  <a:schemeClr val="bg1"/>
                </a:solidFill>
              </a:rPr>
              <a:t>khalifah</a:t>
            </a:r>
            <a:r>
              <a:rPr lang="en-US" dirty="0" smtClean="0">
                <a:solidFill>
                  <a:schemeClr val="bg1"/>
                </a:solidFill>
              </a:rPr>
              <a:t> </a:t>
            </a:r>
            <a:r>
              <a:rPr lang="en-US" dirty="0" err="1" smtClean="0">
                <a:solidFill>
                  <a:schemeClr val="bg1"/>
                </a:solidFill>
              </a:rPr>
              <a:t>ukhuwah</a:t>
            </a:r>
            <a:r>
              <a:rPr lang="en-US" dirty="0" smtClean="0">
                <a:solidFill>
                  <a:schemeClr val="bg1"/>
                </a:solidFill>
              </a:rPr>
              <a:t> </a:t>
            </a:r>
            <a:r>
              <a:rPr lang="en-US" dirty="0" err="1" smtClean="0">
                <a:solidFill>
                  <a:schemeClr val="bg1"/>
                </a:solidFill>
              </a:rPr>
              <a:t>islamiyah</a:t>
            </a:r>
            <a:r>
              <a:rPr lang="en-US" dirty="0" smtClean="0">
                <a:solidFill>
                  <a:schemeClr val="bg1"/>
                </a:solidFill>
              </a:rPr>
              <a:t> </a:t>
            </a:r>
            <a:r>
              <a:rPr lang="en-US" dirty="0" err="1" smtClean="0">
                <a:solidFill>
                  <a:schemeClr val="bg1"/>
                </a:solidFill>
              </a:rPr>
              <a:t>dapat</a:t>
            </a:r>
            <a:r>
              <a:rPr lang="en-US" dirty="0" smtClean="0">
                <a:solidFill>
                  <a:schemeClr val="bg1"/>
                </a:solidFill>
              </a:rPr>
              <a:t>  </a:t>
            </a:r>
            <a:r>
              <a:rPr lang="en-US" dirty="0" err="1" smtClean="0">
                <a:solidFill>
                  <a:schemeClr val="bg1"/>
                </a:solidFill>
              </a:rPr>
              <a:t>diwujudkan</a:t>
            </a:r>
            <a:r>
              <a:rPr lang="en-US" dirty="0" smtClean="0">
                <a:solidFill>
                  <a:schemeClr val="bg1"/>
                </a:solidFill>
              </a:rPr>
              <a:t>.</a:t>
            </a:r>
          </a:p>
          <a:p>
            <a:pPr>
              <a:buNone/>
            </a:pPr>
            <a:r>
              <a:rPr lang="en-US" dirty="0" smtClean="0">
                <a:solidFill>
                  <a:schemeClr val="bg1"/>
                </a:solidFill>
              </a:rPr>
              <a:t>	</a:t>
            </a:r>
            <a:r>
              <a:rPr lang="en-US" dirty="0" err="1" smtClean="0">
                <a:solidFill>
                  <a:schemeClr val="bg1"/>
                </a:solidFill>
              </a:rPr>
              <a:t>Khalifah</a:t>
            </a:r>
            <a:r>
              <a:rPr lang="en-US" dirty="0" smtClean="0">
                <a:solidFill>
                  <a:schemeClr val="bg1"/>
                </a:solidFill>
              </a:rPr>
              <a:t> </a:t>
            </a:r>
            <a:r>
              <a:rPr lang="en-US" dirty="0" err="1" smtClean="0">
                <a:solidFill>
                  <a:schemeClr val="bg1"/>
                </a:solidFill>
              </a:rPr>
              <a:t>haruslah</a:t>
            </a:r>
            <a:r>
              <a:rPr lang="en-US" dirty="0" smtClean="0">
                <a:solidFill>
                  <a:schemeClr val="bg1"/>
                </a:solidFill>
              </a:rPr>
              <a:t> </a:t>
            </a:r>
            <a:r>
              <a:rPr lang="en-US" dirty="0" err="1" smtClean="0">
                <a:solidFill>
                  <a:schemeClr val="bg1"/>
                </a:solidFill>
              </a:rPr>
              <a:t>seorang</a:t>
            </a:r>
            <a:r>
              <a:rPr lang="en-US" dirty="0" smtClean="0">
                <a:solidFill>
                  <a:schemeClr val="bg1"/>
                </a:solidFill>
              </a:rPr>
              <a:t> </a:t>
            </a:r>
            <a:r>
              <a:rPr lang="en-US" i="1" dirty="0" err="1" smtClean="0">
                <a:solidFill>
                  <a:schemeClr val="bg1"/>
                </a:solidFill>
              </a:rPr>
              <a:t>mujtahid</a:t>
            </a:r>
            <a:r>
              <a:rPr lang="en-US" i="1" dirty="0" smtClean="0">
                <a:solidFill>
                  <a:schemeClr val="bg1"/>
                </a:solidFill>
              </a:rPr>
              <a:t>  (</a:t>
            </a:r>
            <a:r>
              <a:rPr lang="en-US" i="1" dirty="0" err="1" smtClean="0">
                <a:solidFill>
                  <a:schemeClr val="bg1"/>
                </a:solidFill>
              </a:rPr>
              <a:t>ahli</a:t>
            </a:r>
            <a:r>
              <a:rPr lang="en-US" i="1" dirty="0" smtClean="0">
                <a:solidFill>
                  <a:schemeClr val="bg1"/>
                </a:solidFill>
              </a:rPr>
              <a:t> </a:t>
            </a:r>
            <a:r>
              <a:rPr lang="en-US" i="1" dirty="0" err="1" smtClean="0">
                <a:solidFill>
                  <a:schemeClr val="bg1"/>
                </a:solidFill>
              </a:rPr>
              <a:t>ijtihad</a:t>
            </a:r>
            <a:r>
              <a:rPr lang="en-US" i="1" dirty="0" smtClean="0">
                <a:solidFill>
                  <a:schemeClr val="bg1"/>
                </a:solidFill>
              </a:rPr>
              <a:t>). </a:t>
            </a:r>
            <a:r>
              <a:rPr lang="en-US" dirty="0" err="1" smtClean="0">
                <a:solidFill>
                  <a:schemeClr val="bg1"/>
                </a:solidFill>
              </a:rPr>
              <a:t>Khalifah</a:t>
            </a:r>
            <a:r>
              <a:rPr lang="en-US" dirty="0" smtClean="0">
                <a:solidFill>
                  <a:schemeClr val="bg1"/>
                </a:solidFill>
              </a:rPr>
              <a:t> </a:t>
            </a:r>
            <a:r>
              <a:rPr lang="en-US" dirty="0" err="1" smtClean="0">
                <a:solidFill>
                  <a:schemeClr val="bg1"/>
                </a:solidFill>
              </a:rPr>
              <a:t>berfungsi</a:t>
            </a:r>
            <a:r>
              <a:rPr lang="en-US" dirty="0" smtClean="0">
                <a:solidFill>
                  <a:schemeClr val="bg1"/>
                </a:solidFill>
              </a:rPr>
              <a:t> </a:t>
            </a:r>
            <a:r>
              <a:rPr lang="en-US" dirty="0" err="1" smtClean="0">
                <a:solidFill>
                  <a:schemeClr val="bg1"/>
                </a:solidFill>
              </a:rPr>
              <a:t>menyebarkan</a:t>
            </a:r>
            <a:r>
              <a:rPr lang="en-US" dirty="0" smtClean="0">
                <a:solidFill>
                  <a:schemeClr val="bg1"/>
                </a:solidFill>
              </a:rPr>
              <a:t> </a:t>
            </a:r>
            <a:r>
              <a:rPr lang="en-US" dirty="0" err="1" smtClean="0">
                <a:solidFill>
                  <a:schemeClr val="bg1"/>
                </a:solidFill>
              </a:rPr>
              <a:t>kebenaran</a:t>
            </a:r>
            <a:r>
              <a:rPr lang="en-US" dirty="0" smtClean="0">
                <a:solidFill>
                  <a:schemeClr val="bg1"/>
                </a:solidFill>
              </a:rPr>
              <a:t>, </a:t>
            </a:r>
            <a:r>
              <a:rPr lang="en-US" dirty="0" err="1" smtClean="0">
                <a:solidFill>
                  <a:schemeClr val="bg1"/>
                </a:solidFill>
              </a:rPr>
              <a:t>menegakkan</a:t>
            </a:r>
            <a:r>
              <a:rPr lang="en-US" dirty="0" smtClean="0">
                <a:solidFill>
                  <a:schemeClr val="bg1"/>
                </a:solidFill>
              </a:rPr>
              <a:t> </a:t>
            </a:r>
            <a:r>
              <a:rPr lang="en-US" dirty="0" err="1" smtClean="0">
                <a:solidFill>
                  <a:schemeClr val="bg1"/>
                </a:solidFill>
              </a:rPr>
              <a:t>keadilan</a:t>
            </a:r>
            <a:r>
              <a:rPr lang="en-US" dirty="0" smtClean="0">
                <a:solidFill>
                  <a:schemeClr val="bg1"/>
                </a:solidFill>
              </a:rPr>
              <a:t>, </a:t>
            </a:r>
            <a:r>
              <a:rPr lang="en-US" dirty="0" err="1" smtClean="0">
                <a:solidFill>
                  <a:schemeClr val="bg1"/>
                </a:solidFill>
              </a:rPr>
              <a:t>memelihara</a:t>
            </a:r>
            <a:r>
              <a:rPr lang="en-US" dirty="0" smtClean="0">
                <a:solidFill>
                  <a:schemeClr val="bg1"/>
                </a:solidFill>
              </a:rPr>
              <a:t> agama, </a:t>
            </a:r>
            <a:r>
              <a:rPr lang="en-US" dirty="0" err="1" smtClean="0">
                <a:solidFill>
                  <a:schemeClr val="bg1"/>
                </a:solidFill>
              </a:rPr>
              <a:t>dan</a:t>
            </a:r>
            <a:r>
              <a:rPr lang="en-US" dirty="0" smtClean="0">
                <a:solidFill>
                  <a:schemeClr val="bg1"/>
                </a:solidFill>
              </a:rPr>
              <a:t> </a:t>
            </a:r>
            <a:r>
              <a:rPr lang="en-US" dirty="0" err="1" smtClean="0">
                <a:solidFill>
                  <a:schemeClr val="bg1"/>
                </a:solidFill>
              </a:rPr>
              <a:t>bermusyawarah</a:t>
            </a:r>
            <a:r>
              <a:rPr lang="en-US" dirty="0" smtClean="0">
                <a:solidFill>
                  <a:schemeClr val="bg1"/>
                </a:solidFill>
              </a:rPr>
              <a:t> </a:t>
            </a:r>
            <a:r>
              <a:rPr lang="en-US" dirty="0" err="1" smtClean="0">
                <a:solidFill>
                  <a:schemeClr val="bg1"/>
                </a:solidFill>
              </a:rPr>
              <a:t>pada</a:t>
            </a:r>
            <a:r>
              <a:rPr lang="en-US" dirty="0" smtClean="0">
                <a:solidFill>
                  <a:schemeClr val="bg1"/>
                </a:solidFill>
              </a:rPr>
              <a:t> hal2 </a:t>
            </a:r>
            <a:r>
              <a:rPr lang="en-US" dirty="0" err="1" smtClean="0">
                <a:solidFill>
                  <a:schemeClr val="bg1"/>
                </a:solidFill>
              </a:rPr>
              <a:t>yg</a:t>
            </a:r>
            <a:r>
              <a:rPr lang="en-US" dirty="0" smtClean="0">
                <a:solidFill>
                  <a:schemeClr val="bg1"/>
                </a:solidFill>
              </a:rPr>
              <a:t> </a:t>
            </a:r>
            <a:r>
              <a:rPr lang="en-US" dirty="0" err="1" smtClean="0">
                <a:solidFill>
                  <a:schemeClr val="bg1"/>
                </a:solidFill>
              </a:rPr>
              <a:t>tidak</a:t>
            </a:r>
            <a:r>
              <a:rPr lang="en-US" dirty="0" smtClean="0">
                <a:solidFill>
                  <a:schemeClr val="bg1"/>
                </a:solidFill>
              </a:rPr>
              <a:t>  </a:t>
            </a:r>
            <a:r>
              <a:rPr lang="en-US" dirty="0" err="1" smtClean="0">
                <a:solidFill>
                  <a:schemeClr val="bg1"/>
                </a:solidFill>
              </a:rPr>
              <a:t>dijelaskan</a:t>
            </a:r>
            <a:r>
              <a:rPr lang="en-US" dirty="0" smtClean="0">
                <a:solidFill>
                  <a:schemeClr val="bg1"/>
                </a:solidFill>
              </a:rPr>
              <a:t> </a:t>
            </a:r>
            <a:r>
              <a:rPr lang="en-US" dirty="0" err="1" smtClean="0">
                <a:solidFill>
                  <a:schemeClr val="bg1"/>
                </a:solidFill>
              </a:rPr>
              <a:t>dalam</a:t>
            </a:r>
            <a:r>
              <a:rPr lang="en-US" dirty="0" smtClean="0">
                <a:solidFill>
                  <a:schemeClr val="bg1"/>
                </a:solidFill>
              </a:rPr>
              <a:t> </a:t>
            </a:r>
            <a:r>
              <a:rPr lang="en-US" i="1" dirty="0" err="1" smtClean="0">
                <a:solidFill>
                  <a:schemeClr val="bg1"/>
                </a:solidFill>
              </a:rPr>
              <a:t>nash</a:t>
            </a:r>
            <a:r>
              <a:rPr lang="en-US" dirty="0" smtClean="0">
                <a:solidFill>
                  <a:schemeClr val="bg1"/>
                </a:solidFill>
              </a:rPr>
              <a:t>. </a:t>
            </a:r>
            <a:r>
              <a:rPr lang="en-US" dirty="0" err="1" smtClean="0">
                <a:solidFill>
                  <a:schemeClr val="bg1"/>
                </a:solidFill>
              </a:rPr>
              <a:t>Khalifah</a:t>
            </a:r>
            <a:r>
              <a:rPr lang="en-US" dirty="0" smtClean="0">
                <a:solidFill>
                  <a:schemeClr val="bg1"/>
                </a:solidFill>
              </a:rPr>
              <a:t> </a:t>
            </a:r>
            <a:r>
              <a:rPr lang="en-US" dirty="0" err="1" smtClean="0">
                <a:solidFill>
                  <a:schemeClr val="bg1"/>
                </a:solidFill>
              </a:rPr>
              <a:t>bertanggung</a:t>
            </a:r>
            <a:r>
              <a:rPr lang="en-US" dirty="0" smtClean="0">
                <a:solidFill>
                  <a:schemeClr val="bg1"/>
                </a:solidFill>
              </a:rPr>
              <a:t> </a:t>
            </a:r>
            <a:r>
              <a:rPr lang="en-US" dirty="0" err="1" smtClean="0">
                <a:solidFill>
                  <a:schemeClr val="bg1"/>
                </a:solidFill>
              </a:rPr>
              <a:t>jawab</a:t>
            </a:r>
            <a:r>
              <a:rPr lang="en-US" dirty="0" smtClean="0">
                <a:solidFill>
                  <a:schemeClr val="bg1"/>
                </a:solidFill>
              </a:rPr>
              <a:t> </a:t>
            </a:r>
            <a:r>
              <a:rPr lang="en-US" dirty="0" err="1" smtClean="0">
                <a:solidFill>
                  <a:schemeClr val="bg1"/>
                </a:solidFill>
              </a:rPr>
              <a:t>terhadap</a:t>
            </a:r>
            <a:r>
              <a:rPr lang="en-US" dirty="0" smtClean="0">
                <a:solidFill>
                  <a:schemeClr val="bg1"/>
                </a:solidFill>
              </a:rPr>
              <a:t>  </a:t>
            </a:r>
            <a:r>
              <a:rPr lang="en-US" dirty="0" err="1" smtClean="0">
                <a:solidFill>
                  <a:schemeClr val="bg1"/>
                </a:solidFill>
              </a:rPr>
              <a:t>ahl</a:t>
            </a:r>
            <a:r>
              <a:rPr lang="en-US" dirty="0" smtClean="0">
                <a:solidFill>
                  <a:schemeClr val="bg1"/>
                </a:solidFill>
              </a:rPr>
              <a:t> al- hall </a:t>
            </a:r>
            <a:r>
              <a:rPr lang="en-US" dirty="0" err="1" smtClean="0">
                <a:solidFill>
                  <a:schemeClr val="bg1"/>
                </a:solidFill>
              </a:rPr>
              <a:t>wa</a:t>
            </a:r>
            <a:r>
              <a:rPr lang="en-US" dirty="0" smtClean="0">
                <a:solidFill>
                  <a:schemeClr val="bg1"/>
                </a:solidFill>
              </a:rPr>
              <a:t> al-’</a:t>
            </a:r>
            <a:r>
              <a:rPr lang="en-US" dirty="0" err="1" smtClean="0">
                <a:solidFill>
                  <a:schemeClr val="bg1"/>
                </a:solidFill>
              </a:rPr>
              <a:t>aqd</a:t>
            </a:r>
            <a:r>
              <a:rPr lang="en-US" dirty="0" smtClean="0">
                <a:solidFill>
                  <a:schemeClr val="bg1"/>
                </a:solidFill>
              </a:rPr>
              <a:t>  </a:t>
            </a:r>
            <a:r>
              <a:rPr lang="en-US" dirty="0" err="1" smtClean="0">
                <a:solidFill>
                  <a:schemeClr val="bg1"/>
                </a:solidFill>
              </a:rPr>
              <a:t>yg</a:t>
            </a:r>
            <a:r>
              <a:rPr lang="en-US" dirty="0" smtClean="0">
                <a:solidFill>
                  <a:schemeClr val="bg1"/>
                </a:solidFill>
              </a:rPr>
              <a:t> </a:t>
            </a:r>
            <a:r>
              <a:rPr lang="en-US" dirty="0" err="1" smtClean="0">
                <a:solidFill>
                  <a:schemeClr val="bg1"/>
                </a:solidFill>
              </a:rPr>
              <a:t>anggotanya</a:t>
            </a:r>
            <a:r>
              <a:rPr lang="en-US" dirty="0" smtClean="0">
                <a:solidFill>
                  <a:schemeClr val="bg1"/>
                </a:solidFill>
              </a:rPr>
              <a:t>  </a:t>
            </a:r>
            <a:r>
              <a:rPr lang="en-US" dirty="0" err="1" smtClean="0">
                <a:solidFill>
                  <a:schemeClr val="bg1"/>
                </a:solidFill>
              </a:rPr>
              <a:t>terdiri</a:t>
            </a:r>
            <a:r>
              <a:rPr lang="en-US" dirty="0" smtClean="0">
                <a:solidFill>
                  <a:schemeClr val="bg1"/>
                </a:solidFill>
              </a:rPr>
              <a:t> </a:t>
            </a:r>
            <a:r>
              <a:rPr lang="en-US" dirty="0" err="1" smtClean="0">
                <a:solidFill>
                  <a:schemeClr val="bg1"/>
                </a:solidFill>
              </a:rPr>
              <a:t>dari</a:t>
            </a:r>
            <a:r>
              <a:rPr lang="en-US" dirty="0" smtClean="0">
                <a:solidFill>
                  <a:schemeClr val="bg1"/>
                </a:solidFill>
              </a:rPr>
              <a:t> </a:t>
            </a:r>
            <a:r>
              <a:rPr lang="en-US" dirty="0" err="1" smtClean="0">
                <a:solidFill>
                  <a:schemeClr val="bg1"/>
                </a:solidFill>
              </a:rPr>
              <a:t>ulama</a:t>
            </a:r>
            <a:r>
              <a:rPr lang="en-US" dirty="0" smtClean="0">
                <a:solidFill>
                  <a:schemeClr val="bg1"/>
                </a:solidFill>
              </a:rPr>
              <a:t> </a:t>
            </a:r>
            <a:r>
              <a:rPr lang="en-US" dirty="0" err="1" smtClean="0">
                <a:solidFill>
                  <a:schemeClr val="bg1"/>
                </a:solidFill>
              </a:rPr>
              <a:t>dan</a:t>
            </a:r>
            <a:r>
              <a:rPr lang="en-US" dirty="0" smtClean="0">
                <a:solidFill>
                  <a:schemeClr val="bg1"/>
                </a:solidFill>
              </a:rPr>
              <a:t> </a:t>
            </a:r>
            <a:r>
              <a:rPr lang="en-US" dirty="0" err="1" smtClean="0">
                <a:solidFill>
                  <a:schemeClr val="bg1"/>
                </a:solidFill>
              </a:rPr>
              <a:t>pemuka</a:t>
            </a:r>
            <a:r>
              <a:rPr lang="en-US" dirty="0" smtClean="0">
                <a:solidFill>
                  <a:schemeClr val="bg1"/>
                </a:solidFill>
              </a:rPr>
              <a:t> </a:t>
            </a:r>
            <a:r>
              <a:rPr lang="en-US" dirty="0" err="1" smtClean="0">
                <a:solidFill>
                  <a:schemeClr val="bg1"/>
                </a:solidFill>
              </a:rPr>
              <a:t>masyarakat</a:t>
            </a:r>
            <a:r>
              <a:rPr lang="en-US" dirty="0" smtClean="0">
                <a:solidFill>
                  <a:schemeClr val="bg1"/>
                </a:solidFill>
              </a:rPr>
              <a:t>. </a:t>
            </a:r>
          </a:p>
          <a:p>
            <a:pPr>
              <a:buNone/>
            </a:pPr>
            <a:r>
              <a:rPr lang="en-US" i="1" dirty="0" smtClean="0">
                <a:solidFill>
                  <a:schemeClr val="bg1"/>
                </a:solidFill>
              </a:rPr>
              <a:t>	</a:t>
            </a:r>
            <a:r>
              <a:rPr lang="en-US" i="1" dirty="0" err="1" smtClean="0">
                <a:solidFill>
                  <a:schemeClr val="bg1"/>
                </a:solidFill>
              </a:rPr>
              <a:t>Ahl</a:t>
            </a:r>
            <a:r>
              <a:rPr lang="en-US" i="1" dirty="0" smtClean="0">
                <a:solidFill>
                  <a:schemeClr val="bg1"/>
                </a:solidFill>
              </a:rPr>
              <a:t> al-hall </a:t>
            </a:r>
            <a:r>
              <a:rPr lang="en-US" i="1" dirty="0" err="1" smtClean="0">
                <a:solidFill>
                  <a:schemeClr val="bg1"/>
                </a:solidFill>
              </a:rPr>
              <a:t>wa</a:t>
            </a:r>
            <a:r>
              <a:rPr lang="en-US" i="1" dirty="0" smtClean="0">
                <a:solidFill>
                  <a:schemeClr val="bg1"/>
                </a:solidFill>
              </a:rPr>
              <a:t> al-’</a:t>
            </a:r>
            <a:r>
              <a:rPr lang="en-US" i="1" dirty="0" err="1" smtClean="0">
                <a:solidFill>
                  <a:schemeClr val="bg1"/>
                </a:solidFill>
              </a:rPr>
              <a:t>aqd</a:t>
            </a:r>
            <a:r>
              <a:rPr lang="en-US" i="1" dirty="0" smtClean="0">
                <a:solidFill>
                  <a:schemeClr val="bg1"/>
                </a:solidFill>
              </a:rPr>
              <a:t>  </a:t>
            </a:r>
            <a:r>
              <a:rPr lang="en-US" dirty="0" smtClean="0">
                <a:solidFill>
                  <a:schemeClr val="bg1"/>
                </a:solidFill>
              </a:rPr>
              <a:t> </a:t>
            </a:r>
            <a:r>
              <a:rPr lang="en-US" dirty="0" err="1" smtClean="0">
                <a:solidFill>
                  <a:schemeClr val="bg1"/>
                </a:solidFill>
              </a:rPr>
              <a:t>betugas</a:t>
            </a:r>
            <a:r>
              <a:rPr lang="en-US" dirty="0" smtClean="0">
                <a:solidFill>
                  <a:schemeClr val="bg1"/>
                </a:solidFill>
              </a:rPr>
              <a:t> </a:t>
            </a:r>
            <a:r>
              <a:rPr lang="en-US" dirty="0" err="1" smtClean="0">
                <a:solidFill>
                  <a:schemeClr val="bg1"/>
                </a:solidFill>
              </a:rPr>
              <a:t>mengawasi</a:t>
            </a:r>
            <a:r>
              <a:rPr lang="en-US" dirty="0" smtClean="0">
                <a:solidFill>
                  <a:schemeClr val="bg1"/>
                </a:solidFill>
              </a:rPr>
              <a:t>, </a:t>
            </a:r>
            <a:r>
              <a:rPr lang="en-US" dirty="0" err="1" smtClean="0">
                <a:solidFill>
                  <a:schemeClr val="bg1"/>
                </a:solidFill>
              </a:rPr>
              <a:t>mencegah</a:t>
            </a:r>
            <a:r>
              <a:rPr lang="en-US" dirty="0" smtClean="0">
                <a:solidFill>
                  <a:schemeClr val="bg1"/>
                </a:solidFill>
              </a:rPr>
              <a:t> </a:t>
            </a:r>
            <a:r>
              <a:rPr lang="en-US" dirty="0" err="1" smtClean="0">
                <a:solidFill>
                  <a:schemeClr val="bg1"/>
                </a:solidFill>
              </a:rPr>
              <a:t>penyelewengan</a:t>
            </a:r>
            <a:r>
              <a:rPr lang="en-US" dirty="0" smtClean="0">
                <a:solidFill>
                  <a:schemeClr val="bg1"/>
                </a:solidFill>
              </a:rPr>
              <a:t>, </a:t>
            </a:r>
            <a:r>
              <a:rPr lang="en-US" dirty="0" err="1" smtClean="0">
                <a:solidFill>
                  <a:schemeClr val="bg1"/>
                </a:solidFill>
              </a:rPr>
              <a:t>dan</a:t>
            </a:r>
            <a:r>
              <a:rPr lang="en-US" dirty="0" smtClean="0">
                <a:solidFill>
                  <a:schemeClr val="bg1"/>
                </a:solidFill>
              </a:rPr>
              <a:t> </a:t>
            </a:r>
            <a:r>
              <a:rPr lang="en-US" dirty="0" err="1" smtClean="0">
                <a:solidFill>
                  <a:schemeClr val="bg1"/>
                </a:solidFill>
              </a:rPr>
              <a:t>menindak</a:t>
            </a:r>
            <a:r>
              <a:rPr lang="en-US" dirty="0" smtClean="0">
                <a:solidFill>
                  <a:schemeClr val="bg1"/>
                </a:solidFill>
              </a:rPr>
              <a:t> </a:t>
            </a:r>
            <a:r>
              <a:rPr lang="en-US" dirty="0" err="1" smtClean="0">
                <a:solidFill>
                  <a:schemeClr val="bg1"/>
                </a:solidFill>
              </a:rPr>
              <a:t>khalifah</a:t>
            </a:r>
            <a:r>
              <a:rPr lang="en-US" dirty="0" smtClean="0">
                <a:solidFill>
                  <a:schemeClr val="bg1"/>
                </a:solidFill>
              </a:rPr>
              <a:t> </a:t>
            </a:r>
            <a:r>
              <a:rPr lang="en-US" dirty="0" err="1" smtClean="0">
                <a:solidFill>
                  <a:schemeClr val="bg1"/>
                </a:solidFill>
              </a:rPr>
              <a:t>yg</a:t>
            </a:r>
            <a:r>
              <a:rPr lang="en-US" dirty="0" smtClean="0">
                <a:solidFill>
                  <a:schemeClr val="bg1"/>
                </a:solidFill>
              </a:rPr>
              <a:t> </a:t>
            </a:r>
            <a:r>
              <a:rPr lang="en-US" dirty="0" err="1" smtClean="0">
                <a:solidFill>
                  <a:schemeClr val="bg1"/>
                </a:solidFill>
              </a:rPr>
              <a:t>berbuat</a:t>
            </a:r>
            <a:r>
              <a:rPr lang="en-US" dirty="0" smtClean="0">
                <a:solidFill>
                  <a:schemeClr val="bg1"/>
                </a:solidFill>
              </a:rPr>
              <a:t> </a:t>
            </a:r>
            <a:r>
              <a:rPr lang="en-US" dirty="0" err="1" smtClean="0">
                <a:solidFill>
                  <a:schemeClr val="bg1"/>
                </a:solidFill>
              </a:rPr>
              <a:t>dlalim</a:t>
            </a:r>
            <a:r>
              <a:rPr lang="en-US" dirty="0" smtClean="0">
                <a:solidFill>
                  <a:schemeClr val="bg1"/>
                </a:solidFill>
              </a:rPr>
              <a:t>.</a:t>
            </a:r>
            <a:endParaRPr lang="en-US" i="1" dirty="0">
              <a:solidFill>
                <a:schemeClr val="bg1"/>
              </a:solidFill>
            </a:endParaRPr>
          </a:p>
        </p:txBody>
      </p:sp>
      <p:sp>
        <p:nvSpPr>
          <p:cNvPr id="5" name="Text Placeholder 4"/>
          <p:cNvSpPr>
            <a:spLocks noGrp="1"/>
          </p:cNvSpPr>
          <p:nvPr>
            <p:ph type="body" sz="half" idx="2"/>
          </p:nvPr>
        </p:nvSpPr>
        <p:spPr>
          <a:xfrm>
            <a:off x="228600" y="3200400"/>
            <a:ext cx="2362201" cy="3352800"/>
          </a:xfrm>
        </p:spPr>
        <p:txBody>
          <a:bodyPr/>
          <a:lstStyle/>
          <a:p>
            <a:endParaRPr lang="en-US" dirty="0"/>
          </a:p>
        </p:txBody>
      </p:sp>
      <p:pic>
        <p:nvPicPr>
          <p:cNvPr id="6" name="Picture 5" descr="Gambar terkait"/>
          <p:cNvPicPr/>
          <p:nvPr/>
        </p:nvPicPr>
        <p:blipFill>
          <a:blip r:embed="rId2"/>
          <a:srcRect/>
          <a:stretch>
            <a:fillRect/>
          </a:stretch>
        </p:blipFill>
        <p:spPr bwMode="auto">
          <a:xfrm>
            <a:off x="228600" y="457201"/>
            <a:ext cx="2286000" cy="2590800"/>
          </a:xfrm>
          <a:prstGeom prst="rect">
            <a:avLst/>
          </a:prstGeom>
          <a:noFill/>
          <a:ln w="9525">
            <a:noFill/>
            <a:miter lim="800000"/>
            <a:headEnd/>
            <a:tailEnd/>
          </a:ln>
        </p:spPr>
      </p:pic>
      <p:pic>
        <p:nvPicPr>
          <p:cNvPr id="7" name="Picture 6" descr="Hasil gambar untuk rasyid ridha mesir"/>
          <p:cNvPicPr/>
          <p:nvPr/>
        </p:nvPicPr>
        <p:blipFill>
          <a:blip r:embed="rId3"/>
          <a:srcRect/>
          <a:stretch>
            <a:fillRect/>
          </a:stretch>
        </p:blipFill>
        <p:spPr bwMode="auto">
          <a:xfrm>
            <a:off x="228600" y="3581400"/>
            <a:ext cx="2123440" cy="29222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Hasil gambar untuk majalah yang diterbitkan oleh jamaludin al afghani dan muhammad abduh"/>
          <p:cNvPicPr>
            <a:picLocks noGrp="1"/>
          </p:cNvPicPr>
          <p:nvPr>
            <p:ph idx="1"/>
          </p:nvPr>
        </p:nvPicPr>
        <p:blipFill>
          <a:blip r:embed="rId2"/>
          <a:srcRect/>
          <a:stretch>
            <a:fillRect/>
          </a:stretch>
        </p:blipFill>
        <p:spPr bwMode="auto">
          <a:xfrm>
            <a:off x="685800" y="685800"/>
            <a:ext cx="7848600" cy="4606131"/>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sil gambar untuk muhammad abduh majalah al manar"/>
          <p:cNvPicPr>
            <a:picLocks noGrp="1"/>
          </p:cNvPicPr>
          <p:nvPr>
            <p:ph idx="1"/>
          </p:nvPr>
        </p:nvPicPr>
        <p:blipFill>
          <a:blip r:embed="rId2"/>
          <a:srcRect/>
          <a:stretch>
            <a:fillRect/>
          </a:stretch>
        </p:blipFill>
        <p:spPr bwMode="auto">
          <a:xfrm>
            <a:off x="609600" y="762000"/>
            <a:ext cx="7848600" cy="525780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asil gambar untuk tafsir al manar"/>
          <p:cNvPicPr>
            <a:picLocks noGrp="1"/>
          </p:cNvPicPr>
          <p:nvPr>
            <p:ph idx="1"/>
          </p:nvPr>
        </p:nvPicPr>
        <p:blipFill>
          <a:blip r:embed="rId2"/>
          <a:srcRect/>
          <a:stretch>
            <a:fillRect/>
          </a:stretch>
        </p:blipFill>
        <p:spPr bwMode="auto">
          <a:xfrm>
            <a:off x="228600" y="228600"/>
            <a:ext cx="2949419" cy="4525963"/>
          </a:xfrm>
          <a:prstGeom prst="rect">
            <a:avLst/>
          </a:prstGeom>
          <a:noFill/>
          <a:ln w="9525">
            <a:noFill/>
            <a:miter lim="800000"/>
            <a:headEnd/>
            <a:tailEnd/>
          </a:ln>
        </p:spPr>
      </p:pic>
      <p:pic>
        <p:nvPicPr>
          <p:cNvPr id="5" name="Picture 4" descr="Hasil gambar untuk tafsir al manar"/>
          <p:cNvPicPr/>
          <p:nvPr/>
        </p:nvPicPr>
        <p:blipFill>
          <a:blip r:embed="rId3"/>
          <a:srcRect/>
          <a:stretch>
            <a:fillRect/>
          </a:stretch>
        </p:blipFill>
        <p:spPr bwMode="auto">
          <a:xfrm>
            <a:off x="2971800" y="2209800"/>
            <a:ext cx="5943600" cy="446077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http://2.bp.blogspot.com/-HG1h51TvPio/UOik8a0CBgI/AAAAAAAABEk/2T_bmH3T__0/s640/makam-tumenggung-poespo-negoro-5.jpg"/>
          <p:cNvPicPr>
            <a:picLocks noGrp="1"/>
          </p:cNvPicPr>
          <p:nvPr>
            <p:ph sz="half" idx="1"/>
          </p:nvPr>
        </p:nvPicPr>
        <p:blipFill>
          <a:blip r:embed="rId2"/>
          <a:srcRect/>
          <a:stretch>
            <a:fillRect/>
          </a:stretch>
        </p:blipFill>
        <p:spPr bwMode="auto">
          <a:xfrm>
            <a:off x="381000" y="533400"/>
            <a:ext cx="4038600" cy="3200400"/>
          </a:xfrm>
          <a:prstGeom prst="rect">
            <a:avLst/>
          </a:prstGeom>
          <a:noFill/>
          <a:ln w="9525">
            <a:noFill/>
            <a:miter lim="800000"/>
            <a:headEnd/>
            <a:tailEnd/>
          </a:ln>
        </p:spPr>
      </p:pic>
      <p:sp>
        <p:nvSpPr>
          <p:cNvPr id="6" name="Rectangle 5"/>
          <p:cNvSpPr/>
          <p:nvPr/>
        </p:nvSpPr>
        <p:spPr>
          <a:xfrm>
            <a:off x="381000" y="3886200"/>
            <a:ext cx="39624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hlinkClick r:id="rId3"/>
              </a:rPr>
              <a:t>Makam</a:t>
            </a:r>
            <a:r>
              <a:rPr lang="en-US" dirty="0" smtClean="0">
                <a:hlinkClick r:id="rId3"/>
              </a:rPr>
              <a:t> </a:t>
            </a:r>
            <a:r>
              <a:rPr lang="en-US" dirty="0" err="1" smtClean="0">
                <a:hlinkClick r:id="rId3"/>
              </a:rPr>
              <a:t>Tumenggung</a:t>
            </a:r>
            <a:r>
              <a:rPr lang="en-US" dirty="0" smtClean="0">
                <a:hlinkClick r:id="rId3"/>
              </a:rPr>
              <a:t> </a:t>
            </a:r>
            <a:r>
              <a:rPr lang="en-US" dirty="0" err="1" smtClean="0">
                <a:hlinkClick r:id="rId3"/>
              </a:rPr>
              <a:t>Poesponegoro</a:t>
            </a:r>
            <a:r>
              <a:rPr lang="en-US" dirty="0" smtClean="0"/>
              <a:t> </a:t>
            </a:r>
            <a:r>
              <a:rPr lang="en-US" dirty="0" err="1" smtClean="0"/>
              <a:t>berada</a:t>
            </a:r>
            <a:r>
              <a:rPr lang="en-US" dirty="0" smtClean="0"/>
              <a:t> </a:t>
            </a:r>
            <a:r>
              <a:rPr lang="en-US" dirty="0" err="1" smtClean="0"/>
              <a:t>dalam</a:t>
            </a:r>
            <a:r>
              <a:rPr lang="en-US" dirty="0" smtClean="0"/>
              <a:t> </a:t>
            </a:r>
            <a:r>
              <a:rPr lang="en-US" dirty="0" err="1" smtClean="0"/>
              <a:t>sebuah</a:t>
            </a:r>
            <a:r>
              <a:rPr lang="en-US" dirty="0" smtClean="0"/>
              <a:t> </a:t>
            </a:r>
            <a:r>
              <a:rPr lang="en-US" dirty="0" err="1" smtClean="0"/>
              <a:t>bangunan</a:t>
            </a:r>
            <a:r>
              <a:rPr lang="en-US" dirty="0" smtClean="0"/>
              <a:t> </a:t>
            </a:r>
            <a:r>
              <a:rPr lang="en-US" dirty="0" err="1" smtClean="0"/>
              <a:t>berdinding</a:t>
            </a:r>
            <a:r>
              <a:rPr lang="en-US" dirty="0" smtClean="0"/>
              <a:t> </a:t>
            </a:r>
            <a:r>
              <a:rPr lang="en-US" dirty="0" err="1" smtClean="0"/>
              <a:t>tebal</a:t>
            </a:r>
            <a:r>
              <a:rPr lang="en-US" dirty="0" smtClean="0"/>
              <a:t> </a:t>
            </a:r>
            <a:r>
              <a:rPr lang="en-US" dirty="0" err="1" smtClean="0"/>
              <a:t>dengan</a:t>
            </a:r>
            <a:r>
              <a:rPr lang="en-US" dirty="0" smtClean="0"/>
              <a:t> </a:t>
            </a:r>
            <a:r>
              <a:rPr lang="en-US" dirty="0" err="1" smtClean="0"/>
              <a:t>lubang</a:t>
            </a:r>
            <a:r>
              <a:rPr lang="en-US" dirty="0" smtClean="0"/>
              <a:t> </a:t>
            </a:r>
            <a:r>
              <a:rPr lang="en-US" dirty="0" err="1" smtClean="0"/>
              <a:t>masuk</a:t>
            </a:r>
            <a:r>
              <a:rPr lang="en-US" dirty="0" smtClean="0"/>
              <a:t> </a:t>
            </a:r>
            <a:r>
              <a:rPr lang="en-US" dirty="0" err="1" smtClean="0"/>
              <a:t>rendah</a:t>
            </a:r>
            <a:r>
              <a:rPr lang="en-US" dirty="0" smtClean="0"/>
              <a:t> yang </a:t>
            </a:r>
            <a:r>
              <a:rPr lang="en-US" dirty="0" err="1" smtClean="0"/>
              <a:t>membuat</a:t>
            </a:r>
            <a:r>
              <a:rPr lang="en-US" dirty="0" smtClean="0"/>
              <a:t> </a:t>
            </a:r>
            <a:r>
              <a:rPr lang="en-US" dirty="0" err="1" smtClean="0"/>
              <a:t>orang</a:t>
            </a:r>
            <a:r>
              <a:rPr lang="en-US" dirty="0" smtClean="0"/>
              <a:t> harus </a:t>
            </a:r>
            <a:r>
              <a:rPr lang="en-US" dirty="0" err="1" smtClean="0"/>
              <a:t>membungkuk</a:t>
            </a:r>
            <a:r>
              <a:rPr lang="en-US" dirty="0" smtClean="0"/>
              <a:t> </a:t>
            </a:r>
            <a:r>
              <a:rPr lang="en-US" dirty="0" err="1" smtClean="0"/>
              <a:t>untuk</a:t>
            </a:r>
            <a:r>
              <a:rPr lang="en-US" dirty="0" smtClean="0"/>
              <a:t> </a:t>
            </a:r>
            <a:r>
              <a:rPr lang="en-US" dirty="0" err="1" smtClean="0"/>
              <a:t>masuk</a:t>
            </a:r>
            <a:r>
              <a:rPr lang="en-US" dirty="0" smtClean="0"/>
              <a:t> </a:t>
            </a:r>
            <a:r>
              <a:rPr lang="en-US" dirty="0" err="1" smtClean="0"/>
              <a:t>ke</a:t>
            </a:r>
            <a:r>
              <a:rPr lang="en-US" dirty="0" smtClean="0"/>
              <a:t> </a:t>
            </a:r>
            <a:r>
              <a:rPr lang="en-US" dirty="0" err="1" smtClean="0"/>
              <a:t>dalamn</a:t>
            </a:r>
            <a:endParaRPr lang="en-US" dirty="0"/>
          </a:p>
        </p:txBody>
      </p:sp>
      <p:pic>
        <p:nvPicPr>
          <p:cNvPr id="7" name="Content Placeholder 6" descr="Hasil gambar untuk kuburan wali songo"/>
          <p:cNvPicPr>
            <a:picLocks noGrp="1"/>
          </p:cNvPicPr>
          <p:nvPr>
            <p:ph sz="half" idx="2"/>
          </p:nvPr>
        </p:nvPicPr>
        <p:blipFill>
          <a:blip r:embed="rId4"/>
          <a:srcRect/>
          <a:stretch>
            <a:fillRect/>
          </a:stretch>
        </p:blipFill>
        <p:spPr bwMode="auto">
          <a:xfrm>
            <a:off x="4648200" y="533400"/>
            <a:ext cx="4191000" cy="3142191"/>
          </a:xfrm>
          <a:prstGeom prst="rect">
            <a:avLst/>
          </a:prstGeom>
          <a:noFill/>
          <a:ln w="9525">
            <a:noFill/>
            <a:miter lim="800000"/>
            <a:headEnd/>
            <a:tailEnd/>
          </a:ln>
        </p:spPr>
      </p:pic>
      <p:pic>
        <p:nvPicPr>
          <p:cNvPr id="8" name="Picture 7" descr="https://1.bp.blogspot.com/-7o6N7dH0zmw/VccI8GlUvqI/AAAAAAAAHJQ/bF-3ZycAplU/s400/Maulana%2BMalik%2BIbrahim.jpg"/>
          <p:cNvPicPr/>
          <p:nvPr/>
        </p:nvPicPr>
        <p:blipFill>
          <a:blip r:embed="rId5"/>
          <a:srcRect/>
          <a:stretch>
            <a:fillRect/>
          </a:stretch>
        </p:blipFill>
        <p:spPr bwMode="auto">
          <a:xfrm>
            <a:off x="4495800" y="3810000"/>
            <a:ext cx="4416425" cy="28625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Content Placeholder 6" descr="Hasil gambar untuk tawassul wali dalam ziarah kubur"/>
          <p:cNvPicPr>
            <a:picLocks noGrp="1"/>
          </p:cNvPicPr>
          <p:nvPr>
            <p:ph idx="1"/>
          </p:nvPr>
        </p:nvPicPr>
        <p:blipFill>
          <a:blip r:embed="rId2"/>
          <a:srcRect/>
          <a:stretch>
            <a:fillRect/>
          </a:stretch>
        </p:blipFill>
        <p:spPr bwMode="auto">
          <a:xfrm>
            <a:off x="914400" y="1143000"/>
            <a:ext cx="7069123"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Content Placeholder 6" descr="Gambar terkait"/>
          <p:cNvPicPr>
            <a:picLocks noGrp="1"/>
          </p:cNvPicPr>
          <p:nvPr>
            <p:ph idx="1"/>
          </p:nvPr>
        </p:nvPicPr>
        <p:blipFill>
          <a:blip r:embed="rId2"/>
          <a:srcRect/>
          <a:stretch>
            <a:fillRect/>
          </a:stretch>
        </p:blipFill>
        <p:spPr bwMode="auto">
          <a:xfrm>
            <a:off x="304800" y="304800"/>
            <a:ext cx="4114800" cy="3124200"/>
          </a:xfrm>
          <a:prstGeom prst="rect">
            <a:avLst/>
          </a:prstGeom>
          <a:noFill/>
          <a:ln w="9525">
            <a:noFill/>
            <a:miter lim="800000"/>
            <a:headEnd/>
            <a:tailEnd/>
          </a:ln>
        </p:spPr>
      </p:pic>
      <p:sp>
        <p:nvSpPr>
          <p:cNvPr id="8" name="Rectangle 7"/>
          <p:cNvSpPr/>
          <p:nvPr/>
        </p:nvSpPr>
        <p:spPr>
          <a:xfrm>
            <a:off x="304800" y="3352800"/>
            <a:ext cx="85344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Perintah</a:t>
            </a:r>
            <a:r>
              <a:rPr lang="en-US" dirty="0" smtClean="0"/>
              <a:t> </a:t>
            </a:r>
            <a:r>
              <a:rPr lang="en-US" dirty="0" err="1" smtClean="0"/>
              <a:t>berziarah</a:t>
            </a:r>
            <a:r>
              <a:rPr lang="en-US" dirty="0" smtClean="0"/>
              <a:t> </a:t>
            </a:r>
            <a:r>
              <a:rPr lang="en-US" dirty="0" err="1" smtClean="0"/>
              <a:t>kubur</a:t>
            </a:r>
            <a:r>
              <a:rPr lang="en-US" dirty="0" smtClean="0"/>
              <a:t> </a:t>
            </a:r>
            <a:r>
              <a:rPr lang="en-US" dirty="0" err="1" smtClean="0"/>
              <a:t>dalam</a:t>
            </a:r>
            <a:r>
              <a:rPr lang="en-US" dirty="0" smtClean="0"/>
              <a:t> Islam, </a:t>
            </a:r>
            <a:r>
              <a:rPr lang="en-US" dirty="0" err="1" smtClean="0"/>
              <a:t>bukan</a:t>
            </a:r>
            <a:r>
              <a:rPr lang="en-US" dirty="0" smtClean="0"/>
              <a:t> </a:t>
            </a:r>
            <a:r>
              <a:rPr lang="en-US" dirty="0" err="1" smtClean="0"/>
              <a:t>untuk</a:t>
            </a:r>
            <a:r>
              <a:rPr lang="en-US" dirty="0" smtClean="0"/>
              <a:t> </a:t>
            </a:r>
            <a:r>
              <a:rPr lang="en-US" dirty="0" err="1" smtClean="0"/>
              <a:t>meminta</a:t>
            </a:r>
            <a:r>
              <a:rPr lang="en-US" dirty="0" smtClean="0"/>
              <a:t> </a:t>
            </a:r>
            <a:r>
              <a:rPr lang="en-US" dirty="0" err="1" smtClean="0"/>
              <a:t>bantuan</a:t>
            </a:r>
            <a:r>
              <a:rPr lang="en-US" dirty="0" smtClean="0"/>
              <a:t> agar </a:t>
            </a:r>
            <a:r>
              <a:rPr lang="en-US" dirty="0" err="1" smtClean="0"/>
              <a:t>ruh</a:t>
            </a:r>
            <a:r>
              <a:rPr lang="en-US" dirty="0" smtClean="0"/>
              <a:t> </a:t>
            </a:r>
            <a:r>
              <a:rPr lang="en-US" dirty="0" err="1" smtClean="0"/>
              <a:t>kubur</a:t>
            </a:r>
            <a:r>
              <a:rPr lang="en-US" dirty="0" smtClean="0"/>
              <a:t> </a:t>
            </a:r>
            <a:r>
              <a:rPr lang="en-US" dirty="0" err="1" smtClean="0"/>
              <a:t>dapat</a:t>
            </a:r>
            <a:r>
              <a:rPr lang="en-US" dirty="0" smtClean="0"/>
              <a:t> </a:t>
            </a:r>
            <a:r>
              <a:rPr lang="en-US" dirty="0" err="1" smtClean="0"/>
              <a:t>mendo’akan</a:t>
            </a:r>
            <a:r>
              <a:rPr lang="en-US" dirty="0" smtClean="0"/>
              <a:t>, </a:t>
            </a:r>
            <a:r>
              <a:rPr lang="en-US" dirty="0" err="1" smtClean="0"/>
              <a:t>apalagi</a:t>
            </a:r>
            <a:r>
              <a:rPr lang="en-US" dirty="0" smtClean="0"/>
              <a:t> </a:t>
            </a:r>
            <a:r>
              <a:rPr lang="en-US" dirty="0" err="1" smtClean="0"/>
              <a:t>meminta</a:t>
            </a:r>
            <a:r>
              <a:rPr lang="en-US" dirty="0" smtClean="0"/>
              <a:t> </a:t>
            </a:r>
            <a:r>
              <a:rPr lang="en-US" dirty="0" err="1" smtClean="0"/>
              <a:t>keselamatan</a:t>
            </a:r>
            <a:r>
              <a:rPr lang="en-US" dirty="0" smtClean="0"/>
              <a:t>, </a:t>
            </a:r>
            <a:r>
              <a:rPr lang="en-US" dirty="0" err="1" smtClean="0"/>
              <a:t>syafaat</a:t>
            </a:r>
            <a:r>
              <a:rPr lang="en-US" dirty="0" smtClean="0"/>
              <a:t> </a:t>
            </a:r>
            <a:r>
              <a:rPr lang="en-US" dirty="0" err="1" smtClean="0"/>
              <a:t>dan</a:t>
            </a:r>
            <a:r>
              <a:rPr lang="en-US" dirty="0" smtClean="0"/>
              <a:t> </a:t>
            </a:r>
            <a:r>
              <a:rPr lang="en-US" dirty="0" err="1" smtClean="0"/>
              <a:t>berkah</a:t>
            </a:r>
            <a:r>
              <a:rPr lang="en-US" dirty="0" smtClean="0"/>
              <a:t> </a:t>
            </a:r>
            <a:r>
              <a:rPr lang="en-US" dirty="0" err="1" smtClean="0"/>
              <a:t>kepadanya</a:t>
            </a:r>
            <a:r>
              <a:rPr lang="en-US" dirty="0" smtClean="0"/>
              <a:t>. </a:t>
            </a:r>
            <a:r>
              <a:rPr lang="en-US" dirty="0" err="1" smtClean="0"/>
              <a:t>Karena</a:t>
            </a:r>
            <a:r>
              <a:rPr lang="en-US" dirty="0" smtClean="0"/>
              <a:t> </a:t>
            </a:r>
            <a:r>
              <a:rPr lang="en-US" dirty="0" err="1" smtClean="0"/>
              <a:t>itu</a:t>
            </a:r>
            <a:r>
              <a:rPr lang="en-US" dirty="0" smtClean="0"/>
              <a:t> </a:t>
            </a:r>
            <a:r>
              <a:rPr lang="en-US" dirty="0" err="1" smtClean="0"/>
              <a:t>perbuatan</a:t>
            </a:r>
            <a:r>
              <a:rPr lang="en-US" dirty="0" smtClean="0"/>
              <a:t> </a:t>
            </a:r>
            <a:r>
              <a:rPr lang="en-US" dirty="0" err="1" smtClean="0"/>
              <a:t>syirik</a:t>
            </a:r>
            <a:r>
              <a:rPr lang="en-US" dirty="0" smtClean="0"/>
              <a:t>, </a:t>
            </a:r>
            <a:r>
              <a:rPr lang="en-US" dirty="0" err="1" smtClean="0"/>
              <a:t>dosa</a:t>
            </a:r>
            <a:r>
              <a:rPr lang="en-US" dirty="0" smtClean="0"/>
              <a:t> </a:t>
            </a:r>
            <a:r>
              <a:rPr lang="en-US" dirty="0" err="1" smtClean="0"/>
              <a:t>terbesar</a:t>
            </a:r>
            <a:r>
              <a:rPr lang="en-US" dirty="0" smtClean="0"/>
              <a:t> yang </a:t>
            </a:r>
            <a:r>
              <a:rPr lang="en-US" dirty="0" err="1" smtClean="0"/>
              <a:t>tidak</a:t>
            </a:r>
            <a:r>
              <a:rPr lang="en-US" dirty="0" smtClean="0"/>
              <a:t> </a:t>
            </a:r>
            <a:r>
              <a:rPr lang="en-US" dirty="0" err="1" smtClean="0"/>
              <a:t>terampunkan</a:t>
            </a:r>
            <a:r>
              <a:rPr lang="en-US" dirty="0" smtClean="0"/>
              <a:t> (QS. 4:116) </a:t>
            </a:r>
            <a:r>
              <a:rPr lang="en-US" dirty="0" err="1" smtClean="0"/>
              <a:t>dan</a:t>
            </a:r>
            <a:r>
              <a:rPr lang="en-US" dirty="0" smtClean="0"/>
              <a:t> </a:t>
            </a:r>
            <a:r>
              <a:rPr lang="en-US" dirty="0" err="1" smtClean="0"/>
              <a:t>dapat</a:t>
            </a:r>
            <a:r>
              <a:rPr lang="en-US" dirty="0" smtClean="0"/>
              <a:t> </a:t>
            </a:r>
            <a:r>
              <a:rPr lang="en-US" dirty="0" err="1" smtClean="0"/>
              <a:t>menghapus</a:t>
            </a:r>
            <a:r>
              <a:rPr lang="en-US" dirty="0" smtClean="0"/>
              <a:t> </a:t>
            </a:r>
            <a:r>
              <a:rPr lang="en-US" dirty="0" err="1" smtClean="0"/>
              <a:t>seluruh</a:t>
            </a:r>
            <a:r>
              <a:rPr lang="en-US" dirty="0" smtClean="0"/>
              <a:t> </a:t>
            </a:r>
            <a:r>
              <a:rPr lang="en-US" dirty="0" err="1" smtClean="0"/>
              <a:t>amal</a:t>
            </a:r>
            <a:r>
              <a:rPr lang="en-US" dirty="0" smtClean="0"/>
              <a:t> </a:t>
            </a:r>
            <a:r>
              <a:rPr lang="en-US" dirty="0" err="1" smtClean="0"/>
              <a:t>kebajikan</a:t>
            </a:r>
            <a:r>
              <a:rPr lang="en-US" dirty="0" smtClean="0"/>
              <a:t>. (QS. 6 :88 </a:t>
            </a:r>
            <a:r>
              <a:rPr lang="en-US" dirty="0" err="1" smtClean="0"/>
              <a:t>dan</a:t>
            </a:r>
            <a:r>
              <a:rPr lang="en-US" dirty="0" smtClean="0"/>
              <a:t> QS. 39 : 65)</a:t>
            </a:r>
          </a:p>
          <a:p>
            <a:endParaRPr lang="en-US" dirty="0" smtClean="0"/>
          </a:p>
          <a:p>
            <a:r>
              <a:rPr lang="en-US" dirty="0" err="1" smtClean="0"/>
              <a:t>Tujuan</a:t>
            </a:r>
            <a:r>
              <a:rPr lang="en-US" dirty="0" smtClean="0"/>
              <a:t> </a:t>
            </a:r>
            <a:r>
              <a:rPr lang="en-US" dirty="0" err="1" smtClean="0"/>
              <a:t>ziarah</a:t>
            </a:r>
            <a:r>
              <a:rPr lang="en-US" dirty="0" smtClean="0"/>
              <a:t> </a:t>
            </a:r>
            <a:r>
              <a:rPr lang="en-US" dirty="0" err="1" smtClean="0"/>
              <a:t>kubur</a:t>
            </a:r>
            <a:r>
              <a:rPr lang="en-US" dirty="0" smtClean="0"/>
              <a:t> </a:t>
            </a:r>
            <a:r>
              <a:rPr lang="en-US" dirty="0" err="1" smtClean="0"/>
              <a:t>adalah</a:t>
            </a:r>
            <a:r>
              <a:rPr lang="en-US" dirty="0" smtClean="0"/>
              <a:t> </a:t>
            </a:r>
            <a:r>
              <a:rPr lang="en-US" dirty="0" err="1" smtClean="0"/>
              <a:t>untuk</a:t>
            </a:r>
            <a:r>
              <a:rPr lang="en-US" dirty="0" smtClean="0"/>
              <a:t> </a:t>
            </a:r>
            <a:r>
              <a:rPr lang="en-US" dirty="0" err="1" smtClean="0">
                <a:solidFill>
                  <a:srgbClr val="FF0000"/>
                </a:solidFill>
              </a:rPr>
              <a:t>mendo’akan</a:t>
            </a:r>
            <a:r>
              <a:rPr lang="en-US" dirty="0" smtClean="0"/>
              <a:t> </a:t>
            </a:r>
            <a:r>
              <a:rPr lang="en-US" dirty="0" err="1" smtClean="0"/>
              <a:t>para</a:t>
            </a:r>
            <a:r>
              <a:rPr lang="en-US" dirty="0" smtClean="0"/>
              <a:t> </a:t>
            </a:r>
            <a:r>
              <a:rPr lang="en-US" dirty="0" err="1" smtClean="0"/>
              <a:t>ahlinya</a:t>
            </a:r>
            <a:r>
              <a:rPr lang="en-US" dirty="0" smtClean="0"/>
              <a:t> </a:t>
            </a:r>
            <a:r>
              <a:rPr lang="en-US" dirty="0" err="1" smtClean="0"/>
              <a:t>sekaligus</a:t>
            </a:r>
            <a:r>
              <a:rPr lang="en-US" dirty="0" smtClean="0"/>
              <a:t> </a:t>
            </a:r>
            <a:r>
              <a:rPr lang="en-US" dirty="0" err="1" smtClean="0"/>
              <a:t>untuk</a:t>
            </a:r>
            <a:r>
              <a:rPr lang="en-US" dirty="0" smtClean="0"/>
              <a:t> </a:t>
            </a:r>
            <a:r>
              <a:rPr lang="en-US" dirty="0" err="1" smtClean="0">
                <a:solidFill>
                  <a:srgbClr val="FF0000"/>
                </a:solidFill>
              </a:rPr>
              <a:t>mengingat</a:t>
            </a:r>
            <a:r>
              <a:rPr lang="en-US" dirty="0" smtClean="0">
                <a:solidFill>
                  <a:srgbClr val="FF0000"/>
                </a:solidFill>
              </a:rPr>
              <a:t> </a:t>
            </a:r>
            <a:r>
              <a:rPr lang="en-US" dirty="0" err="1" smtClean="0">
                <a:solidFill>
                  <a:srgbClr val="FF0000"/>
                </a:solidFill>
              </a:rPr>
              <a:t>kematian</a:t>
            </a:r>
            <a:r>
              <a:rPr lang="en-US" dirty="0" smtClean="0"/>
              <a:t>. </a:t>
            </a:r>
            <a:r>
              <a:rPr lang="en-US" dirty="0" err="1" smtClean="0"/>
              <a:t>Sementara</a:t>
            </a:r>
            <a:r>
              <a:rPr lang="en-US" dirty="0" smtClean="0"/>
              <a:t> yang </a:t>
            </a:r>
            <a:r>
              <a:rPr lang="en-US" dirty="0" err="1" smtClean="0"/>
              <a:t>bisa</a:t>
            </a:r>
            <a:r>
              <a:rPr lang="en-US" dirty="0" smtClean="0"/>
              <a:t> </a:t>
            </a:r>
            <a:r>
              <a:rPr lang="en-US" dirty="0" err="1" smtClean="0"/>
              <a:t>mengabulkan</a:t>
            </a:r>
            <a:r>
              <a:rPr lang="en-US" dirty="0" smtClean="0"/>
              <a:t> </a:t>
            </a:r>
            <a:r>
              <a:rPr lang="en-US" dirty="0" err="1" smtClean="0"/>
              <a:t>do’a</a:t>
            </a:r>
            <a:r>
              <a:rPr lang="en-US" dirty="0" smtClean="0"/>
              <a:t> </a:t>
            </a:r>
            <a:r>
              <a:rPr lang="en-US" dirty="0" err="1" smtClean="0"/>
              <a:t>manusia</a:t>
            </a:r>
            <a:r>
              <a:rPr lang="en-US" dirty="0" smtClean="0"/>
              <a:t>, </a:t>
            </a:r>
            <a:r>
              <a:rPr lang="en-US" dirty="0" err="1" smtClean="0"/>
              <a:t>baik</a:t>
            </a:r>
            <a:r>
              <a:rPr lang="en-US" dirty="0" smtClean="0"/>
              <a:t> yang </a:t>
            </a:r>
            <a:r>
              <a:rPr lang="en-US" dirty="0" err="1" smtClean="0"/>
              <a:t>banyak</a:t>
            </a:r>
            <a:r>
              <a:rPr lang="en-US" dirty="0" smtClean="0"/>
              <a:t> </a:t>
            </a:r>
            <a:r>
              <a:rPr lang="en-US" dirty="0" err="1" smtClean="0"/>
              <a:t>dosa</a:t>
            </a:r>
            <a:r>
              <a:rPr lang="en-US" dirty="0" smtClean="0"/>
              <a:t> </a:t>
            </a:r>
            <a:r>
              <a:rPr lang="en-US" dirty="0" err="1" smtClean="0"/>
              <a:t>maupun</a:t>
            </a:r>
            <a:r>
              <a:rPr lang="en-US" dirty="0" smtClean="0"/>
              <a:t> yang </a:t>
            </a:r>
            <a:r>
              <a:rPr lang="en-US" dirty="0" err="1" smtClean="0"/>
              <a:t>terjaga</a:t>
            </a:r>
            <a:r>
              <a:rPr lang="en-US" dirty="0" smtClean="0"/>
              <a:t> </a:t>
            </a:r>
            <a:r>
              <a:rPr lang="en-US" dirty="0" err="1" smtClean="0"/>
              <a:t>dari</a:t>
            </a:r>
            <a:r>
              <a:rPr lang="en-US" dirty="0" smtClean="0"/>
              <a:t> </a:t>
            </a:r>
            <a:r>
              <a:rPr lang="en-US" dirty="0" err="1" smtClean="0"/>
              <a:t>dosa</a:t>
            </a:r>
            <a:r>
              <a:rPr lang="en-US" dirty="0" smtClean="0"/>
              <a:t>, </a:t>
            </a:r>
            <a:r>
              <a:rPr lang="en-US" dirty="0" err="1" smtClean="0"/>
              <a:t>hanyalah</a:t>
            </a:r>
            <a:r>
              <a:rPr lang="en-US" dirty="0" smtClean="0"/>
              <a:t> Allah </a:t>
            </a:r>
            <a:r>
              <a:rPr lang="en-US" dirty="0" err="1" smtClean="0"/>
              <a:t>semata</a:t>
            </a:r>
            <a:r>
              <a:rPr lang="en-US" dirty="0" smtClean="0"/>
              <a:t>. </a:t>
            </a:r>
            <a:r>
              <a:rPr lang="en-US" dirty="0" err="1" smtClean="0"/>
              <a:t>seperti</a:t>
            </a:r>
            <a:r>
              <a:rPr lang="en-US" dirty="0" smtClean="0"/>
              <a:t> </a:t>
            </a:r>
            <a:r>
              <a:rPr lang="en-US" dirty="0" err="1" smtClean="0"/>
              <a:t>janji-Nya</a:t>
            </a:r>
            <a:r>
              <a:rPr lang="en-US" dirty="0" smtClean="0"/>
              <a:t> : </a:t>
            </a:r>
            <a:r>
              <a:rPr lang="en-US" i="1" dirty="0" smtClean="0"/>
              <a:t> “</a:t>
            </a:r>
            <a:r>
              <a:rPr lang="en-US" i="1" dirty="0" err="1" smtClean="0"/>
              <a:t>Berdo’alah</a:t>
            </a:r>
            <a:r>
              <a:rPr lang="en-US" i="1" dirty="0" smtClean="0"/>
              <a:t> </a:t>
            </a:r>
            <a:r>
              <a:rPr lang="en-US" i="1" dirty="0" err="1" smtClean="0"/>
              <a:t>kepada</a:t>
            </a:r>
            <a:r>
              <a:rPr lang="en-US" i="1" dirty="0" smtClean="0"/>
              <a:t>-Ku, </a:t>
            </a:r>
            <a:r>
              <a:rPr lang="en-US" i="1" dirty="0" err="1" smtClean="0"/>
              <a:t>niscaya</a:t>
            </a:r>
            <a:r>
              <a:rPr lang="en-US" i="1" dirty="0" smtClean="0"/>
              <a:t> </a:t>
            </a:r>
            <a:r>
              <a:rPr lang="en-US" i="1" dirty="0" err="1" smtClean="0"/>
              <a:t>akan</a:t>
            </a:r>
            <a:r>
              <a:rPr lang="en-US" i="1" dirty="0" smtClean="0"/>
              <a:t> </a:t>
            </a:r>
            <a:r>
              <a:rPr lang="en-US" i="1" dirty="0" err="1" smtClean="0"/>
              <a:t>Kuperkenankan</a:t>
            </a:r>
            <a:r>
              <a:rPr lang="en-US" i="1" dirty="0" smtClean="0"/>
              <a:t> </a:t>
            </a:r>
            <a:r>
              <a:rPr lang="en-US" i="1" dirty="0" err="1" smtClean="0"/>
              <a:t>bagimu</a:t>
            </a:r>
            <a:r>
              <a:rPr lang="en-US" i="1" dirty="0" smtClean="0"/>
              <a:t>. </a:t>
            </a:r>
            <a:r>
              <a:rPr lang="en-US" i="1" dirty="0" err="1" smtClean="0"/>
              <a:t>Sesungguhnya</a:t>
            </a:r>
            <a:r>
              <a:rPr lang="en-US" i="1" dirty="0" smtClean="0"/>
              <a:t> </a:t>
            </a:r>
            <a:r>
              <a:rPr lang="en-US" i="1" dirty="0" err="1" smtClean="0"/>
              <a:t>orang-orang</a:t>
            </a:r>
            <a:r>
              <a:rPr lang="en-US" i="1" dirty="0" smtClean="0"/>
              <a:t> yang </a:t>
            </a:r>
            <a:r>
              <a:rPr lang="en-US" i="1" dirty="0" err="1" smtClean="0"/>
              <a:t>menyombongkan</a:t>
            </a:r>
            <a:r>
              <a:rPr lang="en-US" i="1" dirty="0" smtClean="0"/>
              <a:t> </a:t>
            </a:r>
            <a:r>
              <a:rPr lang="en-US" i="1" dirty="0" err="1" smtClean="0"/>
              <a:t>diri</a:t>
            </a:r>
            <a:r>
              <a:rPr lang="en-US" i="1" dirty="0" smtClean="0"/>
              <a:t> </a:t>
            </a:r>
            <a:r>
              <a:rPr lang="en-US" i="1" dirty="0" err="1" smtClean="0"/>
              <a:t>dari</a:t>
            </a:r>
            <a:r>
              <a:rPr lang="en-US" i="1" dirty="0" smtClean="0"/>
              <a:t> </a:t>
            </a:r>
            <a:r>
              <a:rPr lang="en-US" i="1" dirty="0" err="1" smtClean="0"/>
              <a:t>menyembah</a:t>
            </a:r>
            <a:r>
              <a:rPr lang="en-US" i="1" dirty="0" smtClean="0"/>
              <a:t>-Ku (</a:t>
            </a:r>
            <a:r>
              <a:rPr lang="en-US" i="1" dirty="0" err="1" smtClean="0"/>
              <a:t>berdo’a</a:t>
            </a:r>
            <a:r>
              <a:rPr lang="en-US" i="1" dirty="0" smtClean="0"/>
              <a:t> </a:t>
            </a:r>
            <a:r>
              <a:rPr lang="en-US" i="1" dirty="0" err="1" smtClean="0"/>
              <a:t>kepada</a:t>
            </a:r>
            <a:r>
              <a:rPr lang="en-US" i="1" dirty="0" smtClean="0"/>
              <a:t>-Ku) </a:t>
            </a:r>
            <a:r>
              <a:rPr lang="en-US" i="1" dirty="0" err="1" smtClean="0"/>
              <a:t>akan</a:t>
            </a:r>
            <a:r>
              <a:rPr lang="en-US" i="1" dirty="0" smtClean="0"/>
              <a:t> </a:t>
            </a:r>
            <a:r>
              <a:rPr lang="en-US" i="1" dirty="0" err="1" smtClean="0"/>
              <a:t>masuk</a:t>
            </a:r>
            <a:r>
              <a:rPr lang="en-US" i="1" dirty="0" smtClean="0"/>
              <a:t> </a:t>
            </a:r>
            <a:r>
              <a:rPr lang="en-US" i="1" dirty="0" err="1" smtClean="0"/>
              <a:t>neraka</a:t>
            </a:r>
            <a:r>
              <a:rPr lang="en-US" i="1" dirty="0" smtClean="0"/>
              <a:t> </a:t>
            </a:r>
            <a:r>
              <a:rPr lang="en-US" i="1" dirty="0" err="1" smtClean="0"/>
              <a:t>Jahannam</a:t>
            </a:r>
            <a:r>
              <a:rPr lang="en-US" i="1" dirty="0" smtClean="0"/>
              <a:t> </a:t>
            </a:r>
            <a:r>
              <a:rPr lang="en-US" i="1" dirty="0" err="1" smtClean="0"/>
              <a:t>dalam</a:t>
            </a:r>
            <a:r>
              <a:rPr lang="en-US" i="1" dirty="0" smtClean="0"/>
              <a:t> </a:t>
            </a:r>
            <a:r>
              <a:rPr lang="en-US" i="1" dirty="0" err="1" smtClean="0"/>
              <a:t>keadaan</a:t>
            </a:r>
            <a:r>
              <a:rPr lang="en-US" i="1" dirty="0" smtClean="0"/>
              <a:t> </a:t>
            </a:r>
            <a:r>
              <a:rPr lang="en-US" i="1" dirty="0" err="1" smtClean="0"/>
              <a:t>hina</a:t>
            </a:r>
            <a:r>
              <a:rPr lang="en-US" i="1" dirty="0" smtClean="0"/>
              <a:t> </a:t>
            </a:r>
            <a:r>
              <a:rPr lang="en-US" i="1" dirty="0" err="1" smtClean="0"/>
              <a:t>dina</a:t>
            </a:r>
            <a:r>
              <a:rPr lang="en-US" i="1" dirty="0" smtClean="0"/>
              <a:t>”.</a:t>
            </a:r>
            <a:r>
              <a:rPr lang="en-US" dirty="0" smtClean="0"/>
              <a:t> (QS. 40/ </a:t>
            </a:r>
            <a:r>
              <a:rPr lang="en-US" dirty="0" err="1" smtClean="0"/>
              <a:t>Ghafir</a:t>
            </a:r>
            <a:r>
              <a:rPr lang="en-US" dirty="0" smtClean="0"/>
              <a:t>/Al-</a:t>
            </a:r>
            <a:r>
              <a:rPr lang="en-US" dirty="0" err="1" smtClean="0"/>
              <a:t>Mu’min</a:t>
            </a:r>
            <a:r>
              <a:rPr lang="en-US" dirty="0" smtClean="0"/>
              <a:t> : 60).</a:t>
            </a:r>
          </a:p>
          <a:p>
            <a:endParaRPr lang="en-US" dirty="0"/>
          </a:p>
        </p:txBody>
      </p:sp>
      <p:pic>
        <p:nvPicPr>
          <p:cNvPr id="9" name="Picture 8" descr="Hasil gambar untuk tawassul wali dalam ziarah kubur"/>
          <p:cNvPicPr/>
          <p:nvPr/>
        </p:nvPicPr>
        <p:blipFill>
          <a:blip r:embed="rId3"/>
          <a:srcRect/>
          <a:stretch>
            <a:fillRect/>
          </a:stretch>
        </p:blipFill>
        <p:spPr bwMode="auto">
          <a:xfrm>
            <a:off x="4572000" y="304800"/>
            <a:ext cx="41910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991</TotalTime>
  <Words>870</Words>
  <Application>Microsoft Office PowerPoint</Application>
  <PresentationFormat>On-screen Show (4:3)</PresentationFormat>
  <Paragraphs>128</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TAJDID</vt:lpstr>
      <vt:lpstr>Slide 2</vt:lpstr>
      <vt:lpstr>Slide 3</vt:lpstr>
      <vt:lpstr>Slide 4</vt:lpstr>
      <vt:lpstr>Pemurnian</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Tajdid/ Pembaharuan Ibnu Taimiyah (1263-1328)</vt:lpstr>
      <vt:lpstr>Slide 25</vt:lpstr>
      <vt:lpstr>Slide 26</vt:lpstr>
      <vt:lpstr>Slide 27</vt:lpstr>
      <vt:lpstr>UPACARA 1000 HARI KEMATIAN</vt:lpstr>
      <vt:lpstr>Slide 29</vt:lpstr>
      <vt:lpstr>Slide 30</vt:lpstr>
      <vt:lpstr>Tajdid/ pembaharuan Muhammad Ibn Abdul Wahab (1730-1791)</vt:lpstr>
      <vt:lpstr>Slide 32</vt:lpstr>
      <vt:lpstr>Slide 33</vt:lpstr>
      <vt:lpstr>Slide 34</vt:lpstr>
      <vt:lpstr>Slide 35</vt:lpstr>
      <vt:lpstr>Slide 36</vt:lpstr>
      <vt:lpstr>Slide 37</vt:lpstr>
      <vt:lpstr>Slide 38</vt:lpstr>
      <vt:lpstr>Jamaluddin Al-Afghani  (1838-1897)</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Muhammad Abduh (1848-1905)</vt:lpstr>
      <vt:lpstr>Slide 55</vt:lpstr>
      <vt:lpstr>Slide 56</vt:lpstr>
      <vt:lpstr>Slide 57</vt:lpstr>
      <vt:lpstr>Slide 58</vt:lpstr>
      <vt:lpstr>Slide 59</vt:lpstr>
      <vt:lpstr>Slide 60</vt:lpstr>
      <vt:lpstr>Slide 61</vt:lpstr>
      <vt:lpstr>Slide 62</vt:lpstr>
      <vt:lpstr>Slide 63</vt:lpstr>
      <vt:lpstr>Slide 64</vt:lpstr>
      <vt:lpstr>Rasyid Ridha (1865-1935)</vt:lpstr>
      <vt:lpstr>Slide 66</vt:lpstr>
      <vt:lpstr>Slide 67</vt:lpstr>
      <vt:lpstr>Slide 68</vt:lpstr>
      <vt:lpstr>Slide 69</vt:lpstr>
      <vt:lpstr>Slide 70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TAJDID</dc:title>
  <dc:creator>Pak_Darojat_UMS</dc:creator>
  <cp:lastModifiedBy>Pak_Darojat_UMS</cp:lastModifiedBy>
  <cp:revision>78</cp:revision>
  <dcterms:created xsi:type="dcterms:W3CDTF">2017-02-24T17:10:20Z</dcterms:created>
  <dcterms:modified xsi:type="dcterms:W3CDTF">2018-03-15T01:23:41Z</dcterms:modified>
</cp:coreProperties>
</file>